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0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3EF60-5CAC-4663-9CA4-C31D9091FFAB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BD08-FE61-4529-B3BD-5331C97AD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9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C73897-3176-7120-804D-F281C4C71BC3}"/>
              </a:ext>
            </a:extLst>
          </p:cNvPr>
          <p:cNvSpPr/>
          <p:nvPr userDrawn="1"/>
        </p:nvSpPr>
        <p:spPr>
          <a:xfrm>
            <a:off x="435202" y="377371"/>
            <a:ext cx="11321596" cy="599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AVATAR_IMAGE"/>
          <p:cNvSpPr>
            <a:spLocks noGrp="1"/>
          </p:cNvSpPr>
          <p:nvPr>
            <p:ph type="pic" sz="quarter" idx="11"/>
          </p:nvPr>
        </p:nvSpPr>
        <p:spPr>
          <a:xfrm>
            <a:off x="838200" y="5365257"/>
            <a:ext cx="349805" cy="35500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30" name="HEADER"/>
          <p:cNvSpPr>
            <a:spLocks noGrp="1"/>
          </p:cNvSpPr>
          <p:nvPr>
            <p:ph type="title" hasCustomPrompt="1"/>
          </p:nvPr>
        </p:nvSpPr>
        <p:spPr>
          <a:xfrm>
            <a:off x="838200" y="933826"/>
            <a:ext cx="5105400" cy="148045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{{T_HEADER}}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TEXT_1"/>
          <p:cNvSpPr>
            <a:spLocks noGrp="1"/>
          </p:cNvSpPr>
          <p:nvPr>
            <p:ph type="body" sz="quarter" idx="14" hasCustomPrompt="1"/>
          </p:nvPr>
        </p:nvSpPr>
        <p:spPr>
          <a:xfrm>
            <a:off x="823493" y="2874100"/>
            <a:ext cx="5551905" cy="158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{{T_TEXT}}</a:t>
            </a:r>
          </a:p>
          <a:p>
            <a:pPr lvl="0"/>
            <a:endParaRPr lang="ru-RU" dirty="0"/>
          </a:p>
        </p:txBody>
      </p:sp>
      <p:sp>
        <p:nvSpPr>
          <p:cNvPr id="8" name="AUTHOR_NAME"/>
          <p:cNvSpPr>
            <a:spLocks noGrp="1"/>
          </p:cNvSpPr>
          <p:nvPr>
            <p:ph type="body" sz="quarter" idx="15" hasCustomPrompt="1"/>
          </p:nvPr>
        </p:nvSpPr>
        <p:spPr>
          <a:xfrm>
            <a:off x="1341490" y="5402101"/>
            <a:ext cx="5033907" cy="2979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{{I_TEXT_1}}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6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16822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820943"/>
            <a:ext cx="5554378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{{S2_HEADER}}</a:t>
            </a:r>
            <a:br>
              <a:rPr lang="en-US" dirty="0"/>
            </a:b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13666" y="3806190"/>
            <a:ext cx="3218501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17" name="TITLE_1"/>
          <p:cNvSpPr>
            <a:spLocks noGrp="1"/>
          </p:cNvSpPr>
          <p:nvPr>
            <p:ph type="body" sz="quarter" idx="11" hasCustomPrompt="1"/>
          </p:nvPr>
        </p:nvSpPr>
        <p:spPr>
          <a:xfrm>
            <a:off x="847575" y="4147788"/>
            <a:ext cx="274030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{{S2_TITLE_1}}</a:t>
            </a:r>
          </a:p>
          <a:p>
            <a:pPr lvl="0"/>
            <a:endParaRPr lang="ru-RU" dirty="0"/>
          </a:p>
        </p:txBody>
      </p:sp>
      <p:sp>
        <p:nvSpPr>
          <p:cNvPr id="18" name="TEXT_1"/>
          <p:cNvSpPr>
            <a:spLocks noGrp="1"/>
          </p:cNvSpPr>
          <p:nvPr>
            <p:ph type="body" sz="quarter" idx="12" hasCustomPrompt="1"/>
          </p:nvPr>
        </p:nvSpPr>
        <p:spPr>
          <a:xfrm>
            <a:off x="847575" y="4554188"/>
            <a:ext cx="2740306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{{S2_TEXT_1}}</a:t>
            </a:r>
          </a:p>
          <a:p>
            <a:pPr lvl="0"/>
            <a:endParaRPr lang="ru-RU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38961" y="3806190"/>
            <a:ext cx="3218501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23" name="TITLE_3"/>
          <p:cNvSpPr>
            <a:spLocks noGrp="1"/>
          </p:cNvSpPr>
          <p:nvPr>
            <p:ph type="body" sz="quarter" idx="13" hasCustomPrompt="1"/>
          </p:nvPr>
        </p:nvSpPr>
        <p:spPr>
          <a:xfrm>
            <a:off x="8572870" y="4147788"/>
            <a:ext cx="274030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{{S2_TITLE_3}}</a:t>
            </a:r>
          </a:p>
          <a:p>
            <a:pPr lvl="0"/>
            <a:endParaRPr lang="ru-RU" dirty="0"/>
          </a:p>
        </p:txBody>
      </p:sp>
      <p:sp>
        <p:nvSpPr>
          <p:cNvPr id="24" name="TEXT_3"/>
          <p:cNvSpPr>
            <a:spLocks noGrp="1"/>
          </p:cNvSpPr>
          <p:nvPr>
            <p:ph type="body" sz="quarter" idx="14" hasCustomPrompt="1"/>
          </p:nvPr>
        </p:nvSpPr>
        <p:spPr>
          <a:xfrm>
            <a:off x="8572870" y="4554188"/>
            <a:ext cx="2740306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{{S2_TEXT_3}}</a:t>
            </a:r>
          </a:p>
          <a:p>
            <a:pPr lvl="0"/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476313" y="3806190"/>
            <a:ext cx="3218501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26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4710222" y="4147788"/>
            <a:ext cx="274030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{{S2_TITLE_2}}</a:t>
            </a:r>
          </a:p>
          <a:p>
            <a:pPr lvl="0"/>
            <a:endParaRPr lang="ru-RU" dirty="0"/>
          </a:p>
        </p:txBody>
      </p:sp>
      <p:sp>
        <p:nvSpPr>
          <p:cNvPr id="27" name="TEXT_2"/>
          <p:cNvSpPr>
            <a:spLocks noGrp="1"/>
          </p:cNvSpPr>
          <p:nvPr>
            <p:ph type="body" sz="quarter" idx="16" hasCustomPrompt="1"/>
          </p:nvPr>
        </p:nvSpPr>
        <p:spPr>
          <a:xfrm>
            <a:off x="4710222" y="4554188"/>
            <a:ext cx="2740306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{{S2_TEXT_2}}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25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54722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168222"/>
            <a:ext cx="5554378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{{C_HEADER}}</a:t>
            </a:r>
            <a:br>
              <a:rPr lang="en-US" dirty="0"/>
            </a:br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5333702" y="3182552"/>
            <a:ext cx="1524596" cy="3330773"/>
            <a:chOff x="6552902" y="4442103"/>
            <a:chExt cx="1524596" cy="3330773"/>
          </a:xfrm>
          <a:solidFill>
            <a:srgbClr val="262626"/>
          </a:solidFill>
        </p:grpSpPr>
        <p:sp>
          <p:nvSpPr>
            <p:cNvPr id="34" name="Shape 1"/>
            <p:cNvSpPr/>
            <p:nvPr userDrawn="1"/>
          </p:nvSpPr>
          <p:spPr>
            <a:xfrm>
              <a:off x="7303770" y="4442103"/>
              <a:ext cx="22860" cy="3330773"/>
            </a:xfrm>
            <a:prstGeom prst="roundRect">
              <a:avLst>
                <a:gd name="adj" fmla="val 124898"/>
              </a:avLst>
            </a:prstGeom>
            <a:grpFill/>
            <a:ln/>
          </p:spPr>
        </p:sp>
        <p:sp>
          <p:nvSpPr>
            <p:cNvPr id="35" name="Shape 2"/>
            <p:cNvSpPr/>
            <p:nvPr userDrawn="1"/>
          </p:nvSpPr>
          <p:spPr>
            <a:xfrm>
              <a:off x="6552902" y="4794528"/>
              <a:ext cx="571024" cy="22860"/>
            </a:xfrm>
            <a:prstGeom prst="roundRect">
              <a:avLst>
                <a:gd name="adj" fmla="val 124898"/>
              </a:avLst>
            </a:prstGeom>
            <a:grpFill/>
            <a:ln/>
          </p:spPr>
        </p:sp>
        <p:sp>
          <p:nvSpPr>
            <p:cNvPr id="36" name="Shape 3"/>
            <p:cNvSpPr/>
            <p:nvPr userDrawn="1"/>
          </p:nvSpPr>
          <p:spPr>
            <a:xfrm>
              <a:off x="7101066" y="4591883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37" name="Shape 7"/>
            <p:cNvSpPr/>
            <p:nvPr userDrawn="1"/>
          </p:nvSpPr>
          <p:spPr>
            <a:xfrm>
              <a:off x="7506474" y="5746075"/>
              <a:ext cx="571024" cy="22860"/>
            </a:xfrm>
            <a:prstGeom prst="roundRect">
              <a:avLst>
                <a:gd name="adj" fmla="val 124898"/>
              </a:avLst>
            </a:prstGeom>
            <a:grpFill/>
            <a:ln/>
          </p:spPr>
        </p:sp>
        <p:sp>
          <p:nvSpPr>
            <p:cNvPr id="38" name="Shape 8"/>
            <p:cNvSpPr/>
            <p:nvPr userDrawn="1"/>
          </p:nvSpPr>
          <p:spPr>
            <a:xfrm>
              <a:off x="7101066" y="5543431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39" name="Shape 12"/>
            <p:cNvSpPr/>
            <p:nvPr userDrawn="1"/>
          </p:nvSpPr>
          <p:spPr>
            <a:xfrm>
              <a:off x="6552902" y="6602492"/>
              <a:ext cx="571024" cy="22860"/>
            </a:xfrm>
            <a:prstGeom prst="roundRect">
              <a:avLst>
                <a:gd name="adj" fmla="val 124898"/>
              </a:avLst>
            </a:prstGeom>
            <a:grpFill/>
            <a:ln/>
          </p:spPr>
        </p:sp>
        <p:sp>
          <p:nvSpPr>
            <p:cNvPr id="40" name="Shape 13"/>
            <p:cNvSpPr/>
            <p:nvPr userDrawn="1"/>
          </p:nvSpPr>
          <p:spPr>
            <a:xfrm>
              <a:off x="7101066" y="6399848"/>
              <a:ext cx="428268" cy="428268"/>
            </a:xfrm>
            <a:prstGeom prst="roundRect">
              <a:avLst>
                <a:gd name="adj" fmla="val 6667"/>
              </a:avLst>
            </a:prstGeom>
            <a:solidFill>
              <a:srgbClr val="0D0D0D"/>
            </a:solidFill>
            <a:ln w="12700">
              <a:solidFill>
                <a:srgbClr val="262626"/>
              </a:solidFill>
            </a:ln>
          </p:spPr>
        </p:sp>
        <p:sp>
          <p:nvSpPr>
            <p:cNvPr id="41" name="TextBox 40"/>
            <p:cNvSpPr txBox="1"/>
            <p:nvPr userDrawn="1"/>
          </p:nvSpPr>
          <p:spPr>
            <a:xfrm>
              <a:off x="7158747" y="4621292"/>
              <a:ext cx="312906" cy="369332"/>
            </a:xfrm>
            <a:prstGeom prst="rect">
              <a:avLst/>
            </a:prstGeom>
            <a:solidFill>
              <a:srgbClr val="0D0D0D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1</a:t>
              </a: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7158747" y="5572839"/>
              <a:ext cx="312906" cy="369332"/>
            </a:xfrm>
            <a:prstGeom prst="rect">
              <a:avLst/>
            </a:prstGeom>
            <a:solidFill>
              <a:srgbClr val="0D0D0D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2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7154694" y="6429256"/>
              <a:ext cx="312906" cy="369332"/>
            </a:xfrm>
            <a:prstGeom prst="rect">
              <a:avLst/>
            </a:prstGeom>
            <a:solidFill>
              <a:srgbClr val="0D0D0D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n>
                    <a:solidFill>
                      <a:srgbClr val="262626"/>
                    </a:solidFill>
                  </a:ln>
                  <a:solidFill>
                    <a:schemeClr val="bg1"/>
                  </a:solidFill>
                  <a:latin typeface="Iner"/>
                </a:rPr>
                <a:t>3</a:t>
              </a:r>
            </a:p>
          </p:txBody>
        </p:sp>
      </p:grpSp>
      <p:sp>
        <p:nvSpPr>
          <p:cNvPr id="44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7070305" y="4131464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{{C_TITLE_2}}</a:t>
            </a:r>
          </a:p>
          <a:p>
            <a:pPr lvl="0"/>
            <a:endParaRPr lang="ru-RU" dirty="0"/>
          </a:p>
        </p:txBody>
      </p:sp>
      <p:sp>
        <p:nvSpPr>
          <p:cNvPr id="45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7070305" y="4537865"/>
            <a:ext cx="4054895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{{C_TEXT_2}}</a:t>
            </a:r>
          </a:p>
        </p:txBody>
      </p:sp>
      <p:sp>
        <p:nvSpPr>
          <p:cNvPr id="46" name="TITLE_1"/>
          <p:cNvSpPr>
            <a:spLocks noGrp="1"/>
          </p:cNvSpPr>
          <p:nvPr>
            <p:ph type="body" sz="quarter" idx="16" hasCustomPrompt="1"/>
          </p:nvPr>
        </p:nvSpPr>
        <p:spPr>
          <a:xfrm>
            <a:off x="2466330" y="3185972"/>
            <a:ext cx="2688836" cy="3048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{{C_TITLE_1}}</a:t>
            </a:r>
          </a:p>
          <a:p>
            <a:pPr lvl="0"/>
            <a:endParaRPr lang="ru-RU" dirty="0"/>
          </a:p>
        </p:txBody>
      </p:sp>
      <p:sp>
        <p:nvSpPr>
          <p:cNvPr id="47" name="TEXT_1"/>
          <p:cNvSpPr>
            <a:spLocks noGrp="1"/>
          </p:cNvSpPr>
          <p:nvPr>
            <p:ph type="body" sz="quarter" idx="17" hasCustomPrompt="1"/>
          </p:nvPr>
        </p:nvSpPr>
        <p:spPr>
          <a:xfrm>
            <a:off x="1100271" y="3592373"/>
            <a:ext cx="4054895" cy="368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{{C_TEXT_1}}</a:t>
            </a:r>
          </a:p>
        </p:txBody>
      </p:sp>
      <p:sp>
        <p:nvSpPr>
          <p:cNvPr id="48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2466330" y="4987881"/>
            <a:ext cx="2688836" cy="3048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{{C_TITLE_3}}</a:t>
            </a:r>
          </a:p>
          <a:p>
            <a:pPr lvl="0"/>
            <a:endParaRPr lang="ru-RU" dirty="0"/>
          </a:p>
        </p:txBody>
      </p:sp>
      <p:sp>
        <p:nvSpPr>
          <p:cNvPr id="49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1100271" y="5394282"/>
            <a:ext cx="4054895" cy="368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{{C_TEXT_3}}</a:t>
            </a:r>
          </a:p>
        </p:txBody>
      </p:sp>
    </p:spTree>
    <p:extLst>
      <p:ext uri="{BB962C8B-B14F-4D97-AF65-F5344CB8AC3E}">
        <p14:creationId xmlns:p14="http://schemas.microsoft.com/office/powerpoint/2010/main" val="29300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204FD5-EBE6-30A6-4EAC-35D6A8A90E61}"/>
              </a:ext>
            </a:extLst>
          </p:cNvPr>
          <p:cNvSpPr/>
          <p:nvPr userDrawn="1"/>
        </p:nvSpPr>
        <p:spPr>
          <a:xfrm>
            <a:off x="435202" y="377370"/>
            <a:ext cx="11321596" cy="59946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HEADER"/>
          <p:cNvSpPr>
            <a:spLocks noGrp="1"/>
          </p:cNvSpPr>
          <p:nvPr>
            <p:ph type="title" hasCustomPrompt="1"/>
          </p:nvPr>
        </p:nvSpPr>
        <p:spPr>
          <a:xfrm>
            <a:off x="5896866" y="1473169"/>
            <a:ext cx="5659632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{{I_HEADER}}</a:t>
            </a:r>
            <a:br>
              <a:rPr lang="en-US" dirty="0"/>
            </a:br>
            <a:endParaRPr lang="ru-RU" dirty="0"/>
          </a:p>
        </p:txBody>
      </p:sp>
      <p:sp>
        <p:nvSpPr>
          <p:cNvPr id="21" name="TEXT_1"/>
          <p:cNvSpPr>
            <a:spLocks noGrp="1"/>
          </p:cNvSpPr>
          <p:nvPr>
            <p:ph type="body" sz="quarter" idx="11" hasCustomPrompt="1"/>
          </p:nvPr>
        </p:nvSpPr>
        <p:spPr>
          <a:xfrm>
            <a:off x="5896866" y="2362168"/>
            <a:ext cx="2637534" cy="322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{{I_TEXT_1}}</a:t>
            </a:r>
          </a:p>
          <a:p>
            <a:pPr lvl="0"/>
            <a:endParaRPr lang="ru-RU" dirty="0"/>
          </a:p>
        </p:txBody>
      </p:sp>
      <p:sp>
        <p:nvSpPr>
          <p:cNvPr id="23" name="TEXT_2"/>
          <p:cNvSpPr>
            <a:spLocks noGrp="1"/>
          </p:cNvSpPr>
          <p:nvPr>
            <p:ph type="body" sz="quarter" idx="12" hasCustomPrompt="1"/>
          </p:nvPr>
        </p:nvSpPr>
        <p:spPr>
          <a:xfrm>
            <a:off x="8918964" y="2362168"/>
            <a:ext cx="2637534" cy="322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{{I_TEXT_1}}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5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2FE4DC-E002-2993-16DA-3063A0399BD5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3666" y="1703070"/>
            <a:ext cx="2819400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6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HEADER"/>
          <p:cNvSpPr>
            <a:spLocks noGrp="1"/>
          </p:cNvSpPr>
          <p:nvPr>
            <p:ph type="title" hasCustomPrompt="1"/>
          </p:nvPr>
        </p:nvSpPr>
        <p:spPr>
          <a:xfrm>
            <a:off x="613666" y="749269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{{S1_HEADER}}</a:t>
            </a:r>
            <a:br>
              <a:rPr lang="en-US" dirty="0"/>
            </a:br>
            <a:endParaRPr lang="ru-RU" dirty="0"/>
          </a:p>
        </p:txBody>
      </p:sp>
      <p:sp>
        <p:nvSpPr>
          <p:cNvPr id="8" name="TITLE_1"/>
          <p:cNvSpPr>
            <a:spLocks noGrp="1"/>
          </p:cNvSpPr>
          <p:nvPr>
            <p:ph type="body" sz="quarter" idx="11" hasCustomPrompt="1"/>
          </p:nvPr>
        </p:nvSpPr>
        <p:spPr>
          <a:xfrm>
            <a:off x="905766" y="2044668"/>
            <a:ext cx="213337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{{S1_TITLE_1}}</a:t>
            </a:r>
          </a:p>
          <a:p>
            <a:pPr lvl="0"/>
            <a:endParaRPr lang="ru-RU" dirty="0"/>
          </a:p>
        </p:txBody>
      </p:sp>
      <p:sp>
        <p:nvSpPr>
          <p:cNvPr id="9" name="TEXT_1"/>
          <p:cNvSpPr>
            <a:spLocks noGrp="1"/>
          </p:cNvSpPr>
          <p:nvPr>
            <p:ph type="body" sz="quarter" idx="12" hasCustomPrompt="1"/>
          </p:nvPr>
        </p:nvSpPr>
        <p:spPr>
          <a:xfrm>
            <a:off x="905766" y="2451068"/>
            <a:ext cx="2133373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{{S1_TEXT_1}}</a:t>
            </a:r>
          </a:p>
          <a:p>
            <a:pPr lvl="0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771536" y="1703070"/>
            <a:ext cx="2819400" cy="2411730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_2"/>
          <p:cNvSpPr>
            <a:spLocks noGrp="1"/>
          </p:cNvSpPr>
          <p:nvPr>
            <p:ph type="body" sz="quarter" idx="13" hasCustomPrompt="1"/>
          </p:nvPr>
        </p:nvSpPr>
        <p:spPr>
          <a:xfrm>
            <a:off x="4063636" y="2044668"/>
            <a:ext cx="213337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{{S1_TITLE_2}}</a:t>
            </a:r>
          </a:p>
          <a:p>
            <a:pPr lvl="0"/>
            <a:endParaRPr lang="ru-RU" dirty="0"/>
          </a:p>
        </p:txBody>
      </p:sp>
      <p:sp>
        <p:nvSpPr>
          <p:cNvPr id="15" name="TEXT_2"/>
          <p:cNvSpPr>
            <a:spLocks noGrp="1"/>
          </p:cNvSpPr>
          <p:nvPr>
            <p:ph type="body" sz="quarter" idx="14" hasCustomPrompt="1"/>
          </p:nvPr>
        </p:nvSpPr>
        <p:spPr>
          <a:xfrm>
            <a:off x="4063636" y="2451068"/>
            <a:ext cx="2133373" cy="1282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{{S1_TEXT_2}}</a:t>
            </a:r>
          </a:p>
          <a:p>
            <a:pPr lv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13666" y="4456398"/>
            <a:ext cx="5977270" cy="1672486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ITLE_3"/>
          <p:cNvSpPr>
            <a:spLocks noGrp="1"/>
          </p:cNvSpPr>
          <p:nvPr>
            <p:ph type="body" sz="quarter" idx="15" hasCustomPrompt="1"/>
          </p:nvPr>
        </p:nvSpPr>
        <p:spPr>
          <a:xfrm>
            <a:off x="905766" y="4763770"/>
            <a:ext cx="213337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{{S1_TITLE_3}}</a:t>
            </a:r>
          </a:p>
          <a:p>
            <a:pPr lvl="0"/>
            <a:endParaRPr lang="ru-RU" dirty="0"/>
          </a:p>
        </p:txBody>
      </p:sp>
      <p:sp>
        <p:nvSpPr>
          <p:cNvPr id="18" name="TEXT_3"/>
          <p:cNvSpPr>
            <a:spLocks noGrp="1"/>
          </p:cNvSpPr>
          <p:nvPr>
            <p:ph type="body" sz="quarter" idx="16" hasCustomPrompt="1"/>
          </p:nvPr>
        </p:nvSpPr>
        <p:spPr>
          <a:xfrm>
            <a:off x="905766" y="5170170"/>
            <a:ext cx="5291243" cy="581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{{S1_TEXT_3}}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64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E92940-9325-19E4-8B58-A9BB570EEB60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ICON_1"/>
          <p:cNvSpPr>
            <a:spLocks noGrp="1"/>
          </p:cNvSpPr>
          <p:nvPr>
            <p:ph type="pic" sz="quarter" idx="11"/>
          </p:nvPr>
        </p:nvSpPr>
        <p:spPr>
          <a:xfrm>
            <a:off x="5744466" y="1541976"/>
            <a:ext cx="821434" cy="8336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5" name="HEADER"/>
          <p:cNvSpPr>
            <a:spLocks noGrp="1"/>
          </p:cNvSpPr>
          <p:nvPr>
            <p:ph type="title" hasCustomPrompt="1"/>
          </p:nvPr>
        </p:nvSpPr>
        <p:spPr>
          <a:xfrm>
            <a:off x="5744466" y="487429"/>
            <a:ext cx="5659632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{{BL1_HEADER}}</a:t>
            </a:r>
            <a:br>
              <a:rPr lang="en-US" dirty="0"/>
            </a:br>
            <a:endParaRPr lang="ru-RU" dirty="0"/>
          </a:p>
        </p:txBody>
      </p:sp>
      <p:sp>
        <p:nvSpPr>
          <p:cNvPr id="6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5744466" y="25973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{{BL1_TITLE_1}}</a:t>
            </a:r>
          </a:p>
          <a:p>
            <a:pPr lvl="0"/>
            <a:endParaRPr lang="ru-RU" dirty="0"/>
          </a:p>
        </p:txBody>
      </p:sp>
      <p:sp>
        <p:nvSpPr>
          <p:cNvPr id="7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5744466" y="3003762"/>
            <a:ext cx="2688836" cy="68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{{BL1_TEXT_1}}</a:t>
            </a:r>
          </a:p>
          <a:p>
            <a:pPr lvl="0"/>
            <a:endParaRPr lang="ru-RU" dirty="0"/>
          </a:p>
        </p:txBody>
      </p:sp>
      <p:sp>
        <p:nvSpPr>
          <p:cNvPr id="20" name="ICON_2"/>
          <p:cNvSpPr>
            <a:spLocks noGrp="1"/>
          </p:cNvSpPr>
          <p:nvPr>
            <p:ph type="pic" sz="quarter" idx="14"/>
          </p:nvPr>
        </p:nvSpPr>
        <p:spPr>
          <a:xfrm>
            <a:off x="8715262" y="1541976"/>
            <a:ext cx="821434" cy="8336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1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8715262" y="25973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{{BL1_TITLE_2}}</a:t>
            </a:r>
          </a:p>
          <a:p>
            <a:pPr lvl="0"/>
            <a:endParaRPr lang="ru-RU" dirty="0"/>
          </a:p>
        </p:txBody>
      </p:sp>
      <p:sp>
        <p:nvSpPr>
          <p:cNvPr id="23" name="ICON_3"/>
          <p:cNvSpPr>
            <a:spLocks noGrp="1"/>
          </p:cNvSpPr>
          <p:nvPr>
            <p:ph type="pic" sz="quarter" idx="17"/>
          </p:nvPr>
        </p:nvSpPr>
        <p:spPr>
          <a:xfrm>
            <a:off x="5744466" y="4081276"/>
            <a:ext cx="821434" cy="8336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24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5744466" y="51366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{{BL1_TITLE_3}}</a:t>
            </a:r>
          </a:p>
          <a:p>
            <a:pPr lvl="0"/>
            <a:endParaRPr lang="ru-RU" dirty="0"/>
          </a:p>
        </p:txBody>
      </p:sp>
      <p:sp>
        <p:nvSpPr>
          <p:cNvPr id="26" name="ICON_4"/>
          <p:cNvSpPr>
            <a:spLocks noGrp="1"/>
          </p:cNvSpPr>
          <p:nvPr>
            <p:ph type="pic" sz="quarter" idx="20" hasCustomPrompt="1"/>
          </p:nvPr>
        </p:nvSpPr>
        <p:spPr>
          <a:xfrm>
            <a:off x="8715262" y="4081276"/>
            <a:ext cx="821434" cy="8336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GB" dirty="0"/>
              <a:t>BL1_TEXT_3</a:t>
            </a:r>
            <a:endParaRPr lang="ru-RU" dirty="0"/>
          </a:p>
        </p:txBody>
      </p:sp>
      <p:sp>
        <p:nvSpPr>
          <p:cNvPr id="27" name="TITLE_4"/>
          <p:cNvSpPr>
            <a:spLocks noGrp="1"/>
          </p:cNvSpPr>
          <p:nvPr>
            <p:ph type="body" sz="quarter" idx="21" hasCustomPrompt="1"/>
          </p:nvPr>
        </p:nvSpPr>
        <p:spPr>
          <a:xfrm>
            <a:off x="8715262" y="51366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{{BL1_TITLE_4}}</a:t>
            </a:r>
          </a:p>
          <a:p>
            <a:pPr lvl="0"/>
            <a:endParaRPr lang="ru-RU" dirty="0"/>
          </a:p>
        </p:txBody>
      </p:sp>
      <p:sp>
        <p:nvSpPr>
          <p:cNvPr id="29" name="TEXT_2"/>
          <p:cNvSpPr>
            <a:spLocks noGrp="1"/>
          </p:cNvSpPr>
          <p:nvPr>
            <p:ph type="body" sz="quarter" idx="22" hasCustomPrompt="1"/>
          </p:nvPr>
        </p:nvSpPr>
        <p:spPr>
          <a:xfrm>
            <a:off x="8715262" y="3037323"/>
            <a:ext cx="2688836" cy="68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{{BL1_TEXT_</a:t>
            </a:r>
            <a:r>
              <a:rPr lang="ru-RU" dirty="0"/>
              <a:t>2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30" name="TEXT_4"/>
          <p:cNvSpPr>
            <a:spLocks noGrp="1"/>
          </p:cNvSpPr>
          <p:nvPr>
            <p:ph type="body" sz="quarter" idx="23" hasCustomPrompt="1"/>
          </p:nvPr>
        </p:nvSpPr>
        <p:spPr>
          <a:xfrm>
            <a:off x="8715262" y="5550537"/>
            <a:ext cx="2688836" cy="68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{{BL1_TEXT_</a:t>
            </a:r>
            <a:r>
              <a:rPr lang="ru-RU" dirty="0"/>
              <a:t>4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31" name="TEXT_3"/>
          <p:cNvSpPr>
            <a:spLocks noGrp="1"/>
          </p:cNvSpPr>
          <p:nvPr>
            <p:ph type="body" sz="quarter" idx="24" hasCustomPrompt="1"/>
          </p:nvPr>
        </p:nvSpPr>
        <p:spPr>
          <a:xfrm>
            <a:off x="5744466" y="5550537"/>
            <a:ext cx="2688836" cy="689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{{BL1_TEXT_</a:t>
            </a:r>
            <a:r>
              <a:rPr lang="ru-RU" dirty="0"/>
              <a:t>3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32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_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16822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613666" y="2628869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{{BL2_HEADER}}</a:t>
            </a:r>
            <a:br>
              <a:rPr lang="en-US" dirty="0"/>
            </a:br>
            <a:endParaRPr lang="ru-RU" dirty="0"/>
          </a:p>
        </p:txBody>
      </p:sp>
      <p:sp>
        <p:nvSpPr>
          <p:cNvPr id="5" name="Овал 4"/>
          <p:cNvSpPr/>
          <p:nvPr userDrawn="1"/>
        </p:nvSpPr>
        <p:spPr>
          <a:xfrm>
            <a:off x="613666" y="3534047"/>
            <a:ext cx="656334" cy="653384"/>
          </a:xfrm>
          <a:prstGeom prst="ellipse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ICON_1"/>
          <p:cNvSpPr>
            <a:spLocks noGrp="1"/>
          </p:cNvSpPr>
          <p:nvPr>
            <p:ph type="pic" sz="quarter" idx="11"/>
          </p:nvPr>
        </p:nvSpPr>
        <p:spPr>
          <a:xfrm>
            <a:off x="729626" y="3645377"/>
            <a:ext cx="424414" cy="43072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7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1471685" y="3454338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{{BL2_TITLE_1}}</a:t>
            </a:r>
          </a:p>
          <a:p>
            <a:pPr lvl="0"/>
            <a:endParaRPr lang="ru-RU" dirty="0"/>
          </a:p>
        </p:txBody>
      </p:sp>
      <p:sp>
        <p:nvSpPr>
          <p:cNvPr id="8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1471685" y="3860739"/>
            <a:ext cx="9840840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{{BL2_TEXT_1}}</a:t>
            </a:r>
          </a:p>
        </p:txBody>
      </p:sp>
      <p:sp>
        <p:nvSpPr>
          <p:cNvPr id="9" name="Овал 8"/>
          <p:cNvSpPr/>
          <p:nvPr userDrawn="1"/>
        </p:nvSpPr>
        <p:spPr>
          <a:xfrm>
            <a:off x="613666" y="4575371"/>
            <a:ext cx="656334" cy="653384"/>
          </a:xfrm>
          <a:prstGeom prst="ellipse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ICON_2"/>
          <p:cNvSpPr>
            <a:spLocks noGrp="1"/>
          </p:cNvSpPr>
          <p:nvPr>
            <p:ph type="pic" sz="quarter" idx="14"/>
          </p:nvPr>
        </p:nvSpPr>
        <p:spPr>
          <a:xfrm>
            <a:off x="729626" y="4686701"/>
            <a:ext cx="424414" cy="43072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11" name="TITLE_2"/>
          <p:cNvSpPr>
            <a:spLocks noGrp="1"/>
          </p:cNvSpPr>
          <p:nvPr>
            <p:ph type="body" sz="quarter" idx="15" hasCustomPrompt="1"/>
          </p:nvPr>
        </p:nvSpPr>
        <p:spPr>
          <a:xfrm>
            <a:off x="1471685" y="4495662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{{BL2_TITLE_</a:t>
            </a:r>
            <a:r>
              <a:rPr lang="ru-RU" dirty="0"/>
              <a:t>2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12" name="TEXT_2"/>
          <p:cNvSpPr>
            <a:spLocks noGrp="1"/>
          </p:cNvSpPr>
          <p:nvPr>
            <p:ph type="body" sz="quarter" idx="16" hasCustomPrompt="1"/>
          </p:nvPr>
        </p:nvSpPr>
        <p:spPr>
          <a:xfrm>
            <a:off x="1471685" y="4902063"/>
            <a:ext cx="9840840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{{BL2_TEXT_</a:t>
            </a:r>
            <a:r>
              <a:rPr lang="ru-RU" dirty="0"/>
              <a:t>2</a:t>
            </a:r>
            <a:r>
              <a:rPr lang="en-US" dirty="0"/>
              <a:t>}}</a:t>
            </a:r>
          </a:p>
        </p:txBody>
      </p:sp>
      <p:sp>
        <p:nvSpPr>
          <p:cNvPr id="13" name="Овал 12"/>
          <p:cNvSpPr/>
          <p:nvPr userDrawn="1"/>
        </p:nvSpPr>
        <p:spPr>
          <a:xfrm>
            <a:off x="613666" y="5604103"/>
            <a:ext cx="656334" cy="653384"/>
          </a:xfrm>
          <a:prstGeom prst="ellipse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ICON_3"/>
          <p:cNvSpPr>
            <a:spLocks noGrp="1"/>
          </p:cNvSpPr>
          <p:nvPr>
            <p:ph type="pic" sz="quarter" idx="17"/>
          </p:nvPr>
        </p:nvSpPr>
        <p:spPr>
          <a:xfrm>
            <a:off x="729626" y="5715433"/>
            <a:ext cx="424414" cy="43072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15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1471685" y="5524394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{{BL2_TITLE_</a:t>
            </a:r>
            <a:r>
              <a:rPr lang="ru-RU" dirty="0"/>
              <a:t>3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16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1471685" y="5930795"/>
            <a:ext cx="9840840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{{BL2_TEXT_</a:t>
            </a:r>
            <a:r>
              <a:rPr lang="ru-RU" dirty="0"/>
              <a:t>3</a:t>
            </a:r>
            <a:r>
              <a:rPr lang="en-US" dirty="0"/>
              <a:t>}}</a:t>
            </a:r>
          </a:p>
        </p:txBody>
      </p:sp>
    </p:spTree>
    <p:extLst>
      <p:ext uri="{BB962C8B-B14F-4D97-AF65-F5344CB8AC3E}">
        <p14:creationId xmlns:p14="http://schemas.microsoft.com/office/powerpoint/2010/main" val="25884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7F9F48-04A9-0C57-B525-5D5A855051A9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 userDrawn="1"/>
        </p:nvSpPr>
        <p:spPr>
          <a:xfrm>
            <a:off x="2665048" y="2407064"/>
            <a:ext cx="1104234" cy="843215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Трапеция 7"/>
          <p:cNvSpPr/>
          <p:nvPr userDrawn="1"/>
        </p:nvSpPr>
        <p:spPr>
          <a:xfrm>
            <a:off x="1801021" y="3353112"/>
            <a:ext cx="2832287" cy="1045739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Трапеция 5"/>
          <p:cNvSpPr/>
          <p:nvPr userDrawn="1"/>
        </p:nvSpPr>
        <p:spPr>
          <a:xfrm>
            <a:off x="849471" y="4501684"/>
            <a:ext cx="4735389" cy="1205345"/>
          </a:xfrm>
          <a:prstGeom prst="trapezoid">
            <a:avLst>
              <a:gd name="adj" fmla="val 75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4134951" y="2348854"/>
            <a:ext cx="397082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{{HL1_TITLE_1}}</a:t>
            </a:r>
          </a:p>
          <a:p>
            <a:pPr lvl="0"/>
            <a:endParaRPr lang="ru-RU" dirty="0"/>
          </a:p>
        </p:txBody>
      </p:sp>
      <p:sp>
        <p:nvSpPr>
          <p:cNvPr id="13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4134952" y="2738629"/>
            <a:ext cx="7095023" cy="28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{{HL1_TEXT_1}}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4" name="HEADER"/>
          <p:cNvSpPr>
            <a:spLocks noGrp="1"/>
          </p:cNvSpPr>
          <p:nvPr>
            <p:ph type="title" hasCustomPrompt="1"/>
          </p:nvPr>
        </p:nvSpPr>
        <p:spPr>
          <a:xfrm>
            <a:off x="613666" y="1281530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{{BL2_HEADER}}</a:t>
            </a:r>
            <a:br>
              <a:rPr lang="en-US" dirty="0"/>
            </a:br>
            <a:endParaRPr lang="ru-RU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4127331" y="3250279"/>
            <a:ext cx="7102644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5043810" y="3533069"/>
            <a:ext cx="397082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{{HL1_TITLE_2}}</a:t>
            </a:r>
          </a:p>
          <a:p>
            <a:pPr lvl="0"/>
            <a:endParaRPr lang="ru-RU" dirty="0"/>
          </a:p>
        </p:txBody>
      </p:sp>
      <p:sp>
        <p:nvSpPr>
          <p:cNvPr id="22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5043812" y="3922844"/>
            <a:ext cx="6186164" cy="28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{{HL1_TEXT_2}}</a:t>
            </a:r>
            <a:r>
              <a:rPr lang="ru-RU" dirty="0"/>
              <a:t> </a:t>
            </a:r>
            <a:endParaRPr lang="en-US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5036190" y="4429280"/>
            <a:ext cx="6192809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_3"/>
          <p:cNvSpPr>
            <a:spLocks noGrp="1"/>
          </p:cNvSpPr>
          <p:nvPr>
            <p:ph type="body" sz="quarter" idx="16" hasCustomPrompt="1"/>
          </p:nvPr>
        </p:nvSpPr>
        <p:spPr>
          <a:xfrm>
            <a:off x="6027482" y="4774498"/>
            <a:ext cx="3970823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{{HL1_TITLE_3}}</a:t>
            </a:r>
          </a:p>
          <a:p>
            <a:pPr lvl="0"/>
            <a:endParaRPr lang="ru-RU" dirty="0"/>
          </a:p>
        </p:txBody>
      </p:sp>
      <p:sp>
        <p:nvSpPr>
          <p:cNvPr id="26" name="TEXT_3"/>
          <p:cNvSpPr>
            <a:spLocks noGrp="1"/>
          </p:cNvSpPr>
          <p:nvPr>
            <p:ph type="body" sz="quarter" idx="17" hasCustomPrompt="1"/>
          </p:nvPr>
        </p:nvSpPr>
        <p:spPr>
          <a:xfrm>
            <a:off x="6027484" y="5164273"/>
            <a:ext cx="5201515" cy="28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{{HL1_TEXT_3}}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3060711" y="2759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3064429" y="38509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061308" y="50793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4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09F895-CFDE-CD20-451F-E9142DE111B5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_1"/>
          <p:cNvSpPr>
            <a:spLocks noGrp="1"/>
          </p:cNvSpPr>
          <p:nvPr>
            <p:ph type="body" sz="quarter" idx="12" hasCustomPrompt="1"/>
          </p:nvPr>
        </p:nvSpPr>
        <p:spPr>
          <a:xfrm>
            <a:off x="6605660" y="1749363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{{NL1_TITLE_1}}</a:t>
            </a:r>
          </a:p>
          <a:p>
            <a:pPr lvl="0"/>
            <a:endParaRPr lang="ru-RU" dirty="0"/>
          </a:p>
        </p:txBody>
      </p:sp>
      <p:sp>
        <p:nvSpPr>
          <p:cNvPr id="6" name="TEXT_1"/>
          <p:cNvSpPr>
            <a:spLocks noGrp="1"/>
          </p:cNvSpPr>
          <p:nvPr>
            <p:ph type="body" sz="quarter" idx="13" hasCustomPrompt="1"/>
          </p:nvPr>
        </p:nvSpPr>
        <p:spPr>
          <a:xfrm>
            <a:off x="6605660" y="2155764"/>
            <a:ext cx="5119251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{{NL1_TEXT_1}}</a:t>
            </a:r>
          </a:p>
        </p:txBody>
      </p:sp>
      <p:sp>
        <p:nvSpPr>
          <p:cNvPr id="16" name="HEADER"/>
          <p:cNvSpPr>
            <a:spLocks noGrp="1"/>
          </p:cNvSpPr>
          <p:nvPr>
            <p:ph type="title" hasCustomPrompt="1"/>
          </p:nvPr>
        </p:nvSpPr>
        <p:spPr>
          <a:xfrm>
            <a:off x="5747641" y="873386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{{NL1_HEADER}}</a:t>
            </a:r>
            <a:br>
              <a:rPr lang="en-US" dirty="0"/>
            </a:br>
            <a:endParaRPr lang="ru-RU" dirty="0"/>
          </a:p>
        </p:txBody>
      </p:sp>
      <p:sp>
        <p:nvSpPr>
          <p:cNvPr id="17" name="BACKGROUND_IMAGE"/>
          <p:cNvSpPr>
            <a:spLocks noGrp="1"/>
          </p:cNvSpPr>
          <p:nvPr>
            <p:ph type="pic" sz="quarter" idx="10"/>
          </p:nvPr>
        </p:nvSpPr>
        <p:spPr>
          <a:xfrm>
            <a:off x="449716" y="391886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747641" y="1829072"/>
            <a:ext cx="656334" cy="653384"/>
            <a:chOff x="5700016" y="1895747"/>
            <a:chExt cx="656334" cy="653384"/>
          </a:xfrm>
        </p:grpSpPr>
        <p:sp>
          <p:nvSpPr>
            <p:cNvPr id="3" name="Овал 2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871730" y="2037773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1</a:t>
              </a:r>
              <a:endParaRPr lang="ru-RU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28" name="TITLE_2"/>
          <p:cNvSpPr>
            <a:spLocks noGrp="1"/>
          </p:cNvSpPr>
          <p:nvPr>
            <p:ph type="body" sz="quarter" idx="14" hasCustomPrompt="1"/>
          </p:nvPr>
        </p:nvSpPr>
        <p:spPr>
          <a:xfrm>
            <a:off x="6605660" y="2921528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{{NL1_TITLE_2}}</a:t>
            </a:r>
          </a:p>
          <a:p>
            <a:pPr lvl="0"/>
            <a:endParaRPr lang="ru-RU" dirty="0"/>
          </a:p>
        </p:txBody>
      </p:sp>
      <p:sp>
        <p:nvSpPr>
          <p:cNvPr id="29" name="TEXT_2"/>
          <p:cNvSpPr>
            <a:spLocks noGrp="1"/>
          </p:cNvSpPr>
          <p:nvPr>
            <p:ph type="body" sz="quarter" idx="15" hasCustomPrompt="1"/>
          </p:nvPr>
        </p:nvSpPr>
        <p:spPr>
          <a:xfrm>
            <a:off x="6605660" y="3327929"/>
            <a:ext cx="5119251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{{NL1_TEXT_2}}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747641" y="3001237"/>
            <a:ext cx="656334" cy="653384"/>
            <a:chOff x="5700016" y="1895747"/>
            <a:chExt cx="656334" cy="653384"/>
          </a:xfrm>
        </p:grpSpPr>
        <p:sp>
          <p:nvSpPr>
            <p:cNvPr id="31" name="Овал 30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5871730" y="2037773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2</a:t>
              </a:r>
              <a:endParaRPr lang="ru-RU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33" name="TITLE_3"/>
          <p:cNvSpPr>
            <a:spLocks noGrp="1"/>
          </p:cNvSpPr>
          <p:nvPr>
            <p:ph type="body" sz="quarter" idx="16" hasCustomPrompt="1"/>
          </p:nvPr>
        </p:nvSpPr>
        <p:spPr>
          <a:xfrm>
            <a:off x="6605660" y="4048193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{{NL1_TITLE_3}}</a:t>
            </a:r>
          </a:p>
          <a:p>
            <a:pPr lvl="0"/>
            <a:endParaRPr lang="ru-RU" dirty="0"/>
          </a:p>
        </p:txBody>
      </p:sp>
      <p:sp>
        <p:nvSpPr>
          <p:cNvPr id="34" name="TEXT_3"/>
          <p:cNvSpPr>
            <a:spLocks noGrp="1"/>
          </p:cNvSpPr>
          <p:nvPr>
            <p:ph type="body" sz="quarter" idx="17" hasCustomPrompt="1"/>
          </p:nvPr>
        </p:nvSpPr>
        <p:spPr>
          <a:xfrm>
            <a:off x="6605660" y="4454594"/>
            <a:ext cx="5119251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{{NL1_TEXT_3}}</a:t>
            </a:r>
          </a:p>
        </p:txBody>
      </p:sp>
      <p:grpSp>
        <p:nvGrpSpPr>
          <p:cNvPr id="35" name="Группа 34"/>
          <p:cNvGrpSpPr/>
          <p:nvPr userDrawn="1"/>
        </p:nvGrpSpPr>
        <p:grpSpPr>
          <a:xfrm>
            <a:off x="5747641" y="4127902"/>
            <a:ext cx="656334" cy="653384"/>
            <a:chOff x="5700016" y="1895747"/>
            <a:chExt cx="656334" cy="653384"/>
          </a:xfrm>
        </p:grpSpPr>
        <p:sp>
          <p:nvSpPr>
            <p:cNvPr id="36" name="Овал 35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5871730" y="2037773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n>
                    <a:noFill/>
                  </a:ln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3</a:t>
              </a:r>
              <a:endParaRPr lang="ru-RU" b="1" dirty="0">
                <a:ln>
                  <a:noFill/>
                </a:ln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  <p:sp>
        <p:nvSpPr>
          <p:cNvPr id="38" name="TITLE_4"/>
          <p:cNvSpPr>
            <a:spLocks noGrp="1"/>
          </p:cNvSpPr>
          <p:nvPr>
            <p:ph type="body" sz="quarter" idx="18" hasCustomPrompt="1"/>
          </p:nvPr>
        </p:nvSpPr>
        <p:spPr>
          <a:xfrm>
            <a:off x="6605660" y="5196304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{{NL1_TITLE_4}}</a:t>
            </a:r>
          </a:p>
          <a:p>
            <a:pPr lvl="0"/>
            <a:endParaRPr lang="ru-RU" dirty="0"/>
          </a:p>
        </p:txBody>
      </p:sp>
      <p:sp>
        <p:nvSpPr>
          <p:cNvPr id="39" name="TEXT_4"/>
          <p:cNvSpPr>
            <a:spLocks noGrp="1"/>
          </p:cNvSpPr>
          <p:nvPr>
            <p:ph type="body" sz="quarter" idx="19" hasCustomPrompt="1"/>
          </p:nvPr>
        </p:nvSpPr>
        <p:spPr>
          <a:xfrm>
            <a:off x="6605660" y="5602705"/>
            <a:ext cx="5119251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{{NL1_TEXT_4}}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5747641" y="5276013"/>
            <a:ext cx="656334" cy="653384"/>
            <a:chOff x="5700016" y="1895747"/>
            <a:chExt cx="656334" cy="653384"/>
          </a:xfrm>
        </p:grpSpPr>
        <p:sp>
          <p:nvSpPr>
            <p:cNvPr id="41" name="Овал 40"/>
            <p:cNvSpPr/>
            <p:nvPr userDrawn="1"/>
          </p:nvSpPr>
          <p:spPr>
            <a:xfrm>
              <a:off x="5700016" y="1895747"/>
              <a:ext cx="656334" cy="6533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 userDrawn="1"/>
          </p:nvSpPr>
          <p:spPr>
            <a:xfrm>
              <a:off x="5871730" y="2037773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  <a:cs typeface="Inter" panose="020B0604020202020204" charset="0"/>
                </a:rPr>
                <a:t>4</a:t>
              </a:r>
              <a:endParaRPr lang="ru-RU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6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81C485-54BA-D887-70B1-46A7047FB545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hape 2"/>
          <p:cNvSpPr/>
          <p:nvPr userDrawn="1"/>
        </p:nvSpPr>
        <p:spPr>
          <a:xfrm>
            <a:off x="613666" y="2133679"/>
            <a:ext cx="2044898" cy="1229439"/>
          </a:xfrm>
          <a:prstGeom prst="roundRect">
            <a:avLst>
              <a:gd name="adj" fmla="val 2603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4" name="Shape 7"/>
          <p:cNvSpPr/>
          <p:nvPr userDrawn="1"/>
        </p:nvSpPr>
        <p:spPr>
          <a:xfrm>
            <a:off x="613666" y="3469799"/>
            <a:ext cx="4089916" cy="1229439"/>
          </a:xfrm>
          <a:prstGeom prst="roundRect">
            <a:avLst>
              <a:gd name="adj" fmla="val 2603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5" name="Shape 12"/>
          <p:cNvSpPr/>
          <p:nvPr userDrawn="1"/>
        </p:nvSpPr>
        <p:spPr>
          <a:xfrm>
            <a:off x="613666" y="4805919"/>
            <a:ext cx="6134933" cy="1213882"/>
          </a:xfrm>
          <a:prstGeom prst="roundRect">
            <a:avLst>
              <a:gd name="adj" fmla="val 2038"/>
            </a:avLst>
          </a:prstGeom>
          <a:solidFill>
            <a:srgbClr val="0D0D0D"/>
          </a:solidFill>
          <a:ln w="12700">
            <a:solidFill>
              <a:srgbClr val="262626"/>
            </a:solidFill>
          </a:ln>
        </p:spPr>
      </p:sp>
      <p:sp>
        <p:nvSpPr>
          <p:cNvPr id="6" name="HEADER"/>
          <p:cNvSpPr>
            <a:spLocks noGrp="1"/>
          </p:cNvSpPr>
          <p:nvPr>
            <p:ph type="title" hasCustomPrompt="1"/>
          </p:nvPr>
        </p:nvSpPr>
        <p:spPr>
          <a:xfrm>
            <a:off x="613666" y="967205"/>
            <a:ext cx="5977270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{{HL2_HEADER}}</a:t>
            </a:r>
            <a:br>
              <a:rPr lang="en-US" dirty="0"/>
            </a:br>
            <a:endParaRPr lang="ru-RU" dirty="0"/>
          </a:p>
        </p:txBody>
      </p:sp>
      <p:sp>
        <p:nvSpPr>
          <p:cNvPr id="7" name="TITLE_1"/>
          <p:cNvSpPr>
            <a:spLocks noGrp="1"/>
          </p:cNvSpPr>
          <p:nvPr>
            <p:ph type="body" sz="quarter" idx="14" hasCustomPrompt="1"/>
          </p:nvPr>
        </p:nvSpPr>
        <p:spPr>
          <a:xfrm>
            <a:off x="2902165" y="2306283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{{HL2_TITLE_1}}</a:t>
            </a:r>
          </a:p>
          <a:p>
            <a:pPr lvl="0"/>
            <a:endParaRPr lang="ru-RU" dirty="0"/>
          </a:p>
        </p:txBody>
      </p:sp>
      <p:sp>
        <p:nvSpPr>
          <p:cNvPr id="8" name="TEXT_1"/>
          <p:cNvSpPr>
            <a:spLocks noGrp="1"/>
          </p:cNvSpPr>
          <p:nvPr>
            <p:ph type="body" sz="quarter" idx="15" hasCustomPrompt="1"/>
          </p:nvPr>
        </p:nvSpPr>
        <p:spPr>
          <a:xfrm>
            <a:off x="2902165" y="2712684"/>
            <a:ext cx="8257137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{{HL2_TEXT_1}}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902165" y="3336777"/>
            <a:ext cx="8257137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_2"/>
          <p:cNvSpPr>
            <a:spLocks noGrp="1"/>
          </p:cNvSpPr>
          <p:nvPr>
            <p:ph type="body" sz="quarter" idx="16" hasCustomPrompt="1"/>
          </p:nvPr>
        </p:nvSpPr>
        <p:spPr>
          <a:xfrm>
            <a:off x="4966493" y="3632168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{{HL2_TITLE_2}}</a:t>
            </a:r>
          </a:p>
          <a:p>
            <a:pPr lvl="0"/>
            <a:endParaRPr lang="ru-RU" dirty="0"/>
          </a:p>
        </p:txBody>
      </p:sp>
      <p:sp>
        <p:nvSpPr>
          <p:cNvPr id="12" name="TEXT_2"/>
          <p:cNvSpPr>
            <a:spLocks noGrp="1"/>
          </p:cNvSpPr>
          <p:nvPr>
            <p:ph type="body" sz="quarter" idx="17" hasCustomPrompt="1"/>
          </p:nvPr>
        </p:nvSpPr>
        <p:spPr>
          <a:xfrm>
            <a:off x="4966493" y="4038569"/>
            <a:ext cx="6192809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{{HL2_TEXT_2}}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966493" y="4662662"/>
            <a:ext cx="6192809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6981407" y="4964790"/>
            <a:ext cx="2688836" cy="30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{{HL2_TITLE_3}}</a:t>
            </a:r>
          </a:p>
          <a:p>
            <a:pPr lvl="0"/>
            <a:endParaRPr lang="ru-RU" dirty="0"/>
          </a:p>
        </p:txBody>
      </p:sp>
      <p:sp>
        <p:nvSpPr>
          <p:cNvPr id="16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6981408" y="5371191"/>
            <a:ext cx="4177894" cy="3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{{HL2_TEXT_3}}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6981407" y="5995284"/>
            <a:ext cx="4177894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 userDrawn="1"/>
        </p:nvSpPr>
        <p:spPr>
          <a:xfrm>
            <a:off x="1479662" y="256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502111" y="38998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524679" y="52281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  <a:endParaRPr lang="ru-RU" b="1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2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30A588-28B7-F19B-D61B-983E18E98F9A}"/>
              </a:ext>
            </a:extLst>
          </p:cNvPr>
          <p:cNvSpPr/>
          <p:nvPr userDrawn="1"/>
        </p:nvSpPr>
        <p:spPr>
          <a:xfrm>
            <a:off x="435202" y="377370"/>
            <a:ext cx="11321596" cy="5993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BACKGROUND_IMAGE"/>
          <p:cNvSpPr>
            <a:spLocks noGrp="1"/>
          </p:cNvSpPr>
          <p:nvPr>
            <p:ph type="pic" sz="quarter" idx="10"/>
          </p:nvPr>
        </p:nvSpPr>
        <p:spPr>
          <a:xfrm>
            <a:off x="6908573" y="377371"/>
            <a:ext cx="4848225" cy="59801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HEADER"/>
          <p:cNvSpPr>
            <a:spLocks noGrp="1"/>
          </p:cNvSpPr>
          <p:nvPr>
            <p:ph type="title" hasCustomPrompt="1"/>
          </p:nvPr>
        </p:nvSpPr>
        <p:spPr>
          <a:xfrm>
            <a:off x="613666" y="967205"/>
            <a:ext cx="5554378" cy="44453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</a:lstStyle>
          <a:p>
            <a:r>
              <a:rPr lang="en-US" dirty="0"/>
              <a:t>{{NL2_HEADER}}</a:t>
            </a:r>
            <a:br>
              <a:rPr lang="en-US" dirty="0"/>
            </a:br>
            <a:endParaRPr lang="ru-RU" dirty="0"/>
          </a:p>
        </p:txBody>
      </p:sp>
      <p:sp>
        <p:nvSpPr>
          <p:cNvPr id="5" name="TITLE_1"/>
          <p:cNvSpPr>
            <a:spLocks noGrp="1"/>
          </p:cNvSpPr>
          <p:nvPr>
            <p:ph type="body" sz="quarter" idx="14" hasCustomPrompt="1"/>
          </p:nvPr>
        </p:nvSpPr>
        <p:spPr>
          <a:xfrm>
            <a:off x="962801" y="2730232"/>
            <a:ext cx="2121146" cy="304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{{NL2_TITLE_1}}</a:t>
            </a:r>
          </a:p>
          <a:p>
            <a:pPr lvl="0"/>
            <a:endParaRPr lang="ru-RU" dirty="0"/>
          </a:p>
        </p:txBody>
      </p:sp>
      <p:sp>
        <p:nvSpPr>
          <p:cNvPr id="6" name="TEXT_1"/>
          <p:cNvSpPr>
            <a:spLocks noGrp="1"/>
          </p:cNvSpPr>
          <p:nvPr>
            <p:ph type="body" sz="quarter" idx="15" hasCustomPrompt="1"/>
          </p:nvPr>
        </p:nvSpPr>
        <p:spPr>
          <a:xfrm>
            <a:off x="962801" y="3136632"/>
            <a:ext cx="2121146" cy="737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{{NL2_TEXT_1}}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817228" y="206392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1</a:t>
            </a:r>
          </a:p>
        </p:txBody>
      </p:sp>
      <p:sp>
        <p:nvSpPr>
          <p:cNvPr id="8" name="TITLE_2"/>
          <p:cNvSpPr>
            <a:spLocks noGrp="1"/>
          </p:cNvSpPr>
          <p:nvPr>
            <p:ph type="body" sz="quarter" idx="16" hasCustomPrompt="1"/>
          </p:nvPr>
        </p:nvSpPr>
        <p:spPr>
          <a:xfrm>
            <a:off x="3683041" y="2730232"/>
            <a:ext cx="2121146" cy="304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{{NL2_TITLE_</a:t>
            </a:r>
            <a:r>
              <a:rPr lang="ru-RU" dirty="0"/>
              <a:t>2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9" name="TEXT_2"/>
          <p:cNvSpPr>
            <a:spLocks noGrp="1"/>
          </p:cNvSpPr>
          <p:nvPr>
            <p:ph type="body" sz="quarter" idx="17" hasCustomPrompt="1"/>
          </p:nvPr>
        </p:nvSpPr>
        <p:spPr>
          <a:xfrm>
            <a:off x="3683041" y="3136632"/>
            <a:ext cx="2121146" cy="737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{{NL2_TEXT_</a:t>
            </a:r>
            <a:r>
              <a:rPr lang="ru-RU" dirty="0"/>
              <a:t>2</a:t>
            </a:r>
            <a:r>
              <a:rPr lang="en-US" dirty="0"/>
              <a:t>}}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37468" y="206392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</a:t>
            </a:r>
          </a:p>
        </p:txBody>
      </p:sp>
      <p:sp>
        <p:nvSpPr>
          <p:cNvPr id="11" name="TITLE_3"/>
          <p:cNvSpPr>
            <a:spLocks noGrp="1"/>
          </p:cNvSpPr>
          <p:nvPr>
            <p:ph type="body" sz="quarter" idx="18" hasCustomPrompt="1"/>
          </p:nvPr>
        </p:nvSpPr>
        <p:spPr>
          <a:xfrm>
            <a:off x="2322921" y="4681353"/>
            <a:ext cx="2121146" cy="304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{{NL2_TITLE_</a:t>
            </a:r>
            <a:r>
              <a:rPr lang="ru-RU" dirty="0"/>
              <a:t>3</a:t>
            </a:r>
            <a:r>
              <a:rPr lang="en-US" dirty="0"/>
              <a:t>}}</a:t>
            </a:r>
          </a:p>
          <a:p>
            <a:pPr lvl="0"/>
            <a:endParaRPr lang="ru-RU" dirty="0"/>
          </a:p>
        </p:txBody>
      </p:sp>
      <p:sp>
        <p:nvSpPr>
          <p:cNvPr id="12" name="TEXT_3"/>
          <p:cNvSpPr>
            <a:spLocks noGrp="1"/>
          </p:cNvSpPr>
          <p:nvPr>
            <p:ph type="body" sz="quarter" idx="19" hasCustomPrompt="1"/>
          </p:nvPr>
        </p:nvSpPr>
        <p:spPr>
          <a:xfrm>
            <a:off x="2322921" y="5087753"/>
            <a:ext cx="2121146" cy="737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5pPr>
          </a:lstStyle>
          <a:p>
            <a:pPr lvl="0"/>
            <a:r>
              <a:rPr lang="en-US" dirty="0"/>
              <a:t>{{NL2_TEXT_</a:t>
            </a:r>
            <a:r>
              <a:rPr lang="ru-RU" dirty="0"/>
              <a:t>3</a:t>
            </a:r>
            <a:r>
              <a:rPr lang="en-US" dirty="0"/>
              <a:t>}}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177348" y="401504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62626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850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31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98" r="1959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Создание и редактирование табличных документов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98" r="1959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Типичные ошибки и их предотвращение в работе с таблицами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05765" y="1892252"/>
            <a:ext cx="2331211" cy="304832"/>
          </a:xfrm>
        </p:spPr>
        <p:txBody>
          <a:bodyPr/>
          <a:lstStyle/>
          <a:p>
            <a:r>
              <a:rPr sz="1600" dirty="0" err="1"/>
              <a:t>Ошибки</a:t>
            </a:r>
            <a:r>
              <a:rPr sz="1600" dirty="0"/>
              <a:t> в </a:t>
            </a:r>
            <a:r>
              <a:rPr sz="1600" dirty="0" err="1"/>
              <a:t>формулах</a:t>
            </a:r>
            <a:endParaRPr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Проверяйте правильность ссылок и используемых функций.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3636" y="1892252"/>
            <a:ext cx="2437748" cy="304832"/>
          </a:xfrm>
        </p:spPr>
        <p:txBody>
          <a:bodyPr/>
          <a:lstStyle/>
          <a:p>
            <a:r>
              <a:rPr sz="1600" dirty="0" err="1"/>
              <a:t>Неправильное</a:t>
            </a:r>
            <a:r>
              <a:rPr sz="1600" dirty="0"/>
              <a:t> </a:t>
            </a:r>
            <a:r>
              <a:rPr sz="1600" dirty="0" err="1"/>
              <a:t>форматирование</a:t>
            </a:r>
            <a:r>
              <a:rPr sz="1600" dirty="0"/>
              <a:t> </a:t>
            </a:r>
            <a:r>
              <a:rPr sz="1600" dirty="0" err="1"/>
              <a:t>данных</a:t>
            </a:r>
            <a:endParaRPr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63636" y="2633218"/>
            <a:ext cx="2133373" cy="1282732"/>
          </a:xfrm>
        </p:spPr>
        <p:txBody>
          <a:bodyPr/>
          <a:lstStyle/>
          <a:p>
            <a:r>
              <a:rPr dirty="0" err="1"/>
              <a:t>Следите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единообразием</a:t>
            </a:r>
            <a:r>
              <a:rPr dirty="0"/>
              <a:t> </a:t>
            </a:r>
            <a:r>
              <a:rPr dirty="0" err="1"/>
              <a:t>форматов</a:t>
            </a:r>
            <a:r>
              <a:rPr dirty="0"/>
              <a:t> и </a:t>
            </a:r>
            <a:r>
              <a:rPr dirty="0" err="1"/>
              <a:t>типов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sz="1600" dirty="0" err="1"/>
              <a:t>Отсутствие</a:t>
            </a:r>
            <a:r>
              <a:rPr sz="1600" dirty="0"/>
              <a:t> </a:t>
            </a:r>
            <a:r>
              <a:rPr sz="1600" dirty="0" err="1"/>
              <a:t>резервных</a:t>
            </a:r>
            <a:r>
              <a:rPr sz="1600" dirty="0"/>
              <a:t> </a:t>
            </a:r>
            <a:r>
              <a:rPr sz="1600" dirty="0" err="1"/>
              <a:t>копий</a:t>
            </a:r>
            <a:endParaRPr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905766" y="5316474"/>
            <a:ext cx="5291243" cy="581628"/>
          </a:xfrm>
        </p:spPr>
        <p:txBody>
          <a:bodyPr/>
          <a:lstStyle/>
          <a:p>
            <a:r>
              <a:rPr dirty="0" err="1"/>
              <a:t>Регулярно</a:t>
            </a:r>
            <a:r>
              <a:rPr dirty="0"/>
              <a:t> </a:t>
            </a:r>
            <a:r>
              <a:rPr dirty="0" err="1"/>
              <a:t>создавайте</a:t>
            </a:r>
            <a:r>
              <a:rPr dirty="0"/>
              <a:t> </a:t>
            </a:r>
            <a:r>
              <a:rPr dirty="0" err="1"/>
              <a:t>резервные</a:t>
            </a:r>
            <a:r>
              <a:rPr dirty="0"/>
              <a:t> </a:t>
            </a:r>
            <a:r>
              <a:rPr dirty="0" err="1"/>
              <a:t>копии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предотвращения</a:t>
            </a:r>
            <a:r>
              <a:rPr dirty="0"/>
              <a:t> </a:t>
            </a:r>
            <a:r>
              <a:rPr dirty="0" err="1"/>
              <a:t>потерь</a:t>
            </a:r>
            <a:r>
              <a:rPr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1540" b="415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Заключение: важность навыков работы с таблицами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80617" y="4113176"/>
            <a:ext cx="2688836" cy="304832"/>
          </a:xfrm>
        </p:spPr>
        <p:txBody>
          <a:bodyPr/>
          <a:lstStyle/>
          <a:p>
            <a:r>
              <a:rPr sz="1800" dirty="0" err="1"/>
              <a:t>Повышение</a:t>
            </a:r>
            <a:r>
              <a:rPr sz="1800" dirty="0"/>
              <a:t> </a:t>
            </a:r>
            <a:r>
              <a:rPr sz="1800" dirty="0" err="1"/>
              <a:t>производительности</a:t>
            </a:r>
            <a:endParaRPr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0305" y="4693313"/>
            <a:ext cx="4054895" cy="368362"/>
          </a:xfrm>
        </p:spPr>
        <p:txBody>
          <a:bodyPr/>
          <a:lstStyle/>
          <a:p>
            <a:r>
              <a:rPr dirty="0" err="1"/>
              <a:t>Использование</a:t>
            </a:r>
            <a:r>
              <a:rPr dirty="0"/>
              <a:t> </a:t>
            </a:r>
            <a:r>
              <a:rPr dirty="0" err="1"/>
              <a:t>таблиц</a:t>
            </a:r>
            <a:r>
              <a:rPr dirty="0"/>
              <a:t> </a:t>
            </a:r>
            <a:r>
              <a:rPr dirty="0" err="1"/>
              <a:t>ускоряет</a:t>
            </a:r>
            <a:r>
              <a:rPr dirty="0"/>
              <a:t> </a:t>
            </a:r>
            <a:r>
              <a:rPr dirty="0" err="1"/>
              <a:t>выполнение</a:t>
            </a:r>
            <a:r>
              <a:rPr dirty="0"/>
              <a:t> </a:t>
            </a:r>
            <a:r>
              <a:rPr dirty="0" err="1"/>
              <a:t>задач</a:t>
            </a:r>
            <a:r>
              <a:rPr dirty="0"/>
              <a:t> и </a:t>
            </a:r>
            <a:r>
              <a:rPr dirty="0" err="1"/>
              <a:t>повышает</a:t>
            </a:r>
            <a:r>
              <a:rPr dirty="0"/>
              <a:t> </a:t>
            </a:r>
            <a:r>
              <a:rPr dirty="0" err="1"/>
              <a:t>продуктивность</a:t>
            </a:r>
            <a:r>
              <a:rPr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466330" y="3024694"/>
            <a:ext cx="2688836" cy="304832"/>
          </a:xfrm>
        </p:spPr>
        <p:txBody>
          <a:bodyPr/>
          <a:lstStyle/>
          <a:p>
            <a:r>
              <a:rPr sz="1800" dirty="0" err="1"/>
              <a:t>Эффективный</a:t>
            </a:r>
            <a:r>
              <a:rPr sz="1800" dirty="0"/>
              <a:t> </a:t>
            </a:r>
            <a:r>
              <a:rPr sz="1800" dirty="0" err="1"/>
              <a:t>анализ</a:t>
            </a:r>
            <a:r>
              <a:rPr sz="1800" dirty="0"/>
              <a:t> </a:t>
            </a:r>
            <a:r>
              <a:rPr sz="1800" dirty="0" err="1"/>
              <a:t>данных</a:t>
            </a:r>
            <a:endParaRPr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Навыки работы с таблицами помогают быстро анализировать данные.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466330" y="4940355"/>
            <a:ext cx="2688836" cy="304832"/>
          </a:xfrm>
        </p:spPr>
        <p:txBody>
          <a:bodyPr/>
          <a:lstStyle/>
          <a:p>
            <a:r>
              <a:rPr sz="1800" dirty="0" err="1"/>
              <a:t>Улучшение</a:t>
            </a:r>
            <a:r>
              <a:rPr sz="1800" dirty="0"/>
              <a:t> </a:t>
            </a:r>
            <a:r>
              <a:rPr sz="1800" dirty="0" err="1"/>
              <a:t>визуализации</a:t>
            </a:r>
            <a:endParaRPr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100271" y="5540586"/>
            <a:ext cx="4054895" cy="368362"/>
          </a:xfrm>
        </p:spPr>
        <p:txBody>
          <a:bodyPr/>
          <a:lstStyle/>
          <a:p>
            <a:r>
              <a:rPr dirty="0" err="1"/>
              <a:t>Таблицы</a:t>
            </a:r>
            <a:r>
              <a:rPr dirty="0"/>
              <a:t> </a:t>
            </a:r>
            <a:r>
              <a:rPr dirty="0" err="1"/>
              <a:t>делают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 err="1"/>
              <a:t>наглядными</a:t>
            </a:r>
            <a:r>
              <a:rPr dirty="0"/>
              <a:t> и </a:t>
            </a:r>
            <a:r>
              <a:rPr dirty="0" err="1"/>
              <a:t>понятными</a:t>
            </a:r>
            <a:r>
              <a:rPr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98" r="1959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Значение табличных документов в информатике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z="1600" dirty="0" err="1">
                <a:latin typeface="Brush Script MT" panose="03060802040406070304" pitchFamily="66" charset="0"/>
              </a:rPr>
              <a:t>Табличные</a:t>
            </a:r>
            <a:r>
              <a:rPr sz="1600" dirty="0">
                <a:latin typeface="Brush Script MT" panose="03060802040406070304" pitchFamily="66" charset="0"/>
              </a:rPr>
              <a:t> </a:t>
            </a:r>
            <a:r>
              <a:rPr sz="1600" dirty="0" err="1">
                <a:latin typeface="Brush Script MT" panose="03060802040406070304" pitchFamily="66" charset="0"/>
              </a:rPr>
              <a:t>документы</a:t>
            </a:r>
            <a:r>
              <a:rPr sz="1600" dirty="0">
                <a:latin typeface="Brush Script MT" panose="03060802040406070304" pitchFamily="66" charset="0"/>
              </a:rPr>
              <a:t> </a:t>
            </a:r>
            <a:r>
              <a:rPr sz="1600" dirty="0" err="1">
                <a:latin typeface="Brush Script MT" panose="03060802040406070304" pitchFamily="66" charset="0"/>
              </a:rPr>
              <a:t>играют</a:t>
            </a:r>
            <a:r>
              <a:rPr sz="1600" dirty="0">
                <a:latin typeface="Brush Script MT" panose="03060802040406070304" pitchFamily="66" charset="0"/>
              </a:rPr>
              <a:t> </a:t>
            </a:r>
            <a:r>
              <a:rPr sz="1600" dirty="0" err="1">
                <a:latin typeface="Brush Script MT" panose="03060802040406070304" pitchFamily="66" charset="0"/>
              </a:rPr>
              <a:t>ключевую</a:t>
            </a:r>
            <a:r>
              <a:rPr sz="1600" dirty="0">
                <a:latin typeface="Brush Script MT" panose="03060802040406070304" pitchFamily="66" charset="0"/>
              </a:rPr>
              <a:t> </a:t>
            </a:r>
            <a:r>
              <a:rPr sz="1600" dirty="0" err="1">
                <a:latin typeface="Brush Script MT" panose="03060802040406070304" pitchFamily="66" charset="0"/>
              </a:rPr>
              <a:t>роль</a:t>
            </a:r>
            <a:r>
              <a:rPr sz="1600" dirty="0">
                <a:latin typeface="Brush Script MT" panose="03060802040406070304" pitchFamily="66" charset="0"/>
              </a:rPr>
              <a:t> в </a:t>
            </a:r>
            <a:r>
              <a:rPr sz="1600" dirty="0" err="1">
                <a:latin typeface="Brush Script MT" panose="03060802040406070304" pitchFamily="66" charset="0"/>
              </a:rPr>
              <a:t>организации</a:t>
            </a:r>
            <a:r>
              <a:rPr sz="1600" dirty="0">
                <a:latin typeface="Brush Script MT" panose="03060802040406070304" pitchFamily="66" charset="0"/>
              </a:rPr>
              <a:t> и </a:t>
            </a:r>
            <a:r>
              <a:rPr sz="1600" dirty="0" err="1">
                <a:latin typeface="Brush Script MT" panose="03060802040406070304" pitchFamily="66" charset="0"/>
              </a:rPr>
              <a:t>анализе</a:t>
            </a:r>
            <a:r>
              <a:rPr sz="1600" dirty="0">
                <a:latin typeface="Brush Script MT" panose="03060802040406070304" pitchFamily="66" charset="0"/>
              </a:rPr>
              <a:t> </a:t>
            </a:r>
            <a:r>
              <a:rPr sz="1600" dirty="0" err="1">
                <a:latin typeface="Brush Script MT" panose="03060802040406070304" pitchFamily="66" charset="0"/>
              </a:rPr>
              <a:t>данных</a:t>
            </a:r>
            <a:r>
              <a:rPr sz="1600" dirty="0">
                <a:latin typeface="Brush Script MT" panose="03060802040406070304" pitchFamily="66" charset="0"/>
              </a:rPr>
              <a:t>, </a:t>
            </a:r>
            <a:r>
              <a:rPr sz="1600" dirty="0" err="1">
                <a:latin typeface="Brush Script MT" panose="03060802040406070304" pitchFamily="66" charset="0"/>
              </a:rPr>
              <a:t>обеспечивая</a:t>
            </a:r>
            <a:r>
              <a:rPr sz="1600" dirty="0">
                <a:latin typeface="Brush Script MT" panose="03060802040406070304" pitchFamily="66" charset="0"/>
              </a:rPr>
              <a:t> </a:t>
            </a:r>
            <a:r>
              <a:rPr sz="1600" dirty="0" err="1">
                <a:latin typeface="Brush Script MT" panose="03060802040406070304" pitchFamily="66" charset="0"/>
              </a:rPr>
              <a:t>структурированное</a:t>
            </a:r>
            <a:r>
              <a:rPr sz="1600" dirty="0">
                <a:latin typeface="Brush Script MT" panose="03060802040406070304" pitchFamily="66" charset="0"/>
              </a:rPr>
              <a:t> </a:t>
            </a:r>
            <a:r>
              <a:rPr sz="1600" dirty="0" err="1">
                <a:latin typeface="Brush Script MT" panose="03060802040406070304" pitchFamily="66" charset="0"/>
              </a:rPr>
              <a:t>хранение</a:t>
            </a:r>
            <a:r>
              <a:rPr sz="1600" dirty="0">
                <a:latin typeface="Brush Script MT" panose="03060802040406070304" pitchFamily="66" charset="0"/>
              </a:rPr>
              <a:t> </a:t>
            </a:r>
            <a:r>
              <a:rPr sz="1600" dirty="0" err="1">
                <a:latin typeface="Brush Script MT" panose="03060802040406070304" pitchFamily="66" charset="0"/>
              </a:rPr>
              <a:t>информации</a:t>
            </a:r>
            <a:r>
              <a:rPr sz="1600" dirty="0">
                <a:latin typeface="Brush Script MT" panose="03060802040406070304" pitchFamily="66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sz="1600" dirty="0" err="1">
                <a:latin typeface="Blackadder ITC" panose="04020505051007020D02" pitchFamily="82" charset="0"/>
              </a:rPr>
              <a:t>Использование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табличных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форматов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позволяет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автоматизировать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процессы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обработки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данных</a:t>
            </a:r>
            <a:r>
              <a:rPr sz="1600" dirty="0">
                <a:latin typeface="Blackadder ITC" panose="04020505051007020D02" pitchFamily="82" charset="0"/>
              </a:rPr>
              <a:t> и </a:t>
            </a:r>
            <a:r>
              <a:rPr sz="1600" dirty="0" err="1">
                <a:latin typeface="Blackadder ITC" panose="04020505051007020D02" pitchFamily="82" charset="0"/>
              </a:rPr>
              <a:t>облегчает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их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визуализацию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для</a:t>
            </a:r>
            <a:r>
              <a:rPr sz="1600" dirty="0">
                <a:latin typeface="Blackadder ITC" panose="04020505051007020D02" pitchFamily="82" charset="0"/>
              </a:rPr>
              <a:t> </a:t>
            </a:r>
            <a:r>
              <a:rPr sz="1600" dirty="0" err="1">
                <a:latin typeface="Blackadder ITC" panose="04020505051007020D02" pitchFamily="82" charset="0"/>
              </a:rPr>
              <a:t>пользователей</a:t>
            </a:r>
            <a:r>
              <a:rPr sz="1600" dirty="0">
                <a:latin typeface="Blackadder ITC" panose="04020505051007020D02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6200" y="1311285"/>
            <a:ext cx="3796263" cy="304832"/>
          </a:xfrm>
        </p:spPr>
        <p:txBody>
          <a:bodyPr/>
          <a:lstStyle/>
          <a:p>
            <a:r>
              <a:rPr sz="1800" dirty="0"/>
              <a:t>Microsoft Excel — </a:t>
            </a:r>
            <a:r>
              <a:rPr sz="1800" dirty="0" err="1"/>
              <a:t>лидер</a:t>
            </a:r>
            <a:r>
              <a:rPr sz="1800" dirty="0"/>
              <a:t> </a:t>
            </a:r>
            <a:r>
              <a:rPr sz="1800" dirty="0" err="1"/>
              <a:t>рынка</a:t>
            </a:r>
            <a:endParaRPr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24362" y="1745297"/>
            <a:ext cx="7095023" cy="283220"/>
          </a:xfrm>
        </p:spPr>
        <p:txBody>
          <a:bodyPr/>
          <a:lstStyle/>
          <a:p>
            <a:r>
              <a:rPr sz="1600" dirty="0" err="1"/>
              <a:t>Популярная</a:t>
            </a:r>
            <a:r>
              <a:rPr sz="1600" dirty="0"/>
              <a:t> </a:t>
            </a:r>
            <a:r>
              <a:rPr sz="1600" dirty="0" err="1"/>
              <a:t>программа</a:t>
            </a:r>
            <a:r>
              <a:rPr sz="1600" dirty="0"/>
              <a:t> с </a:t>
            </a:r>
            <a:r>
              <a:rPr sz="1600" dirty="0" err="1"/>
              <a:t>обширными</a:t>
            </a:r>
            <a:r>
              <a:rPr sz="1600" dirty="0"/>
              <a:t> </a:t>
            </a:r>
            <a:r>
              <a:rPr sz="1600" dirty="0" err="1"/>
              <a:t>функциями</a:t>
            </a:r>
            <a:r>
              <a:rPr sz="1600" dirty="0"/>
              <a:t> и </a:t>
            </a:r>
            <a:r>
              <a:rPr sz="1600" dirty="0" err="1"/>
              <a:t>интеграциями</a:t>
            </a:r>
            <a:r>
              <a:rPr sz="16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3666" y="310896"/>
            <a:ext cx="5977270" cy="1415165"/>
          </a:xfrm>
        </p:spPr>
        <p:txBody>
          <a:bodyPr/>
          <a:lstStyle/>
          <a:p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 с </a:t>
            </a:r>
            <a:r>
              <a:rPr dirty="0" err="1"/>
              <a:t>таблицами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05524" y="2379438"/>
            <a:ext cx="3970823" cy="304832"/>
          </a:xfrm>
        </p:spPr>
        <p:txBody>
          <a:bodyPr/>
          <a:lstStyle/>
          <a:p>
            <a:r>
              <a:rPr sz="1800" dirty="0"/>
              <a:t>Google Sheets — </a:t>
            </a:r>
            <a:r>
              <a:rPr sz="1800" dirty="0" err="1"/>
              <a:t>работа</a:t>
            </a:r>
            <a:r>
              <a:rPr sz="1800" dirty="0"/>
              <a:t> </a:t>
            </a:r>
            <a:r>
              <a:rPr sz="1800" dirty="0" err="1"/>
              <a:t>онлайн</a:t>
            </a:r>
            <a:endParaRPr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05524" y="2893581"/>
            <a:ext cx="6186164" cy="283220"/>
          </a:xfrm>
        </p:spPr>
        <p:txBody>
          <a:bodyPr/>
          <a:lstStyle/>
          <a:p>
            <a:r>
              <a:rPr sz="1600" dirty="0" err="1"/>
              <a:t>Бесплатная</a:t>
            </a:r>
            <a:r>
              <a:rPr sz="1600" dirty="0"/>
              <a:t> </a:t>
            </a:r>
            <a:r>
              <a:rPr sz="1600" dirty="0" err="1"/>
              <a:t>платформа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совместной</a:t>
            </a:r>
            <a:r>
              <a:rPr sz="1600" dirty="0"/>
              <a:t> </a:t>
            </a:r>
            <a:r>
              <a:rPr sz="1600" dirty="0" err="1"/>
              <a:t>работы</a:t>
            </a:r>
            <a:r>
              <a:rPr sz="1600" dirty="0"/>
              <a:t> в </a:t>
            </a:r>
            <a:r>
              <a:rPr sz="1600" dirty="0" err="1"/>
              <a:t>реальном</a:t>
            </a:r>
            <a:r>
              <a:rPr sz="1600" dirty="0"/>
              <a:t> </a:t>
            </a:r>
            <a:r>
              <a:rPr sz="1600" dirty="0" err="1"/>
              <a:t>времени</a:t>
            </a:r>
            <a:r>
              <a:rPr sz="1600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697051" y="3737033"/>
            <a:ext cx="3970823" cy="304832"/>
          </a:xfrm>
        </p:spPr>
        <p:txBody>
          <a:bodyPr/>
          <a:lstStyle/>
          <a:p>
            <a:r>
              <a:rPr sz="1800" dirty="0" err="1"/>
              <a:t>LibreOffice</a:t>
            </a:r>
            <a:r>
              <a:rPr sz="1800" dirty="0"/>
              <a:t> </a:t>
            </a:r>
            <a:r>
              <a:rPr sz="1800" dirty="0" err="1"/>
              <a:t>Calc</a:t>
            </a:r>
            <a:r>
              <a:rPr sz="1800" dirty="0"/>
              <a:t> — </a:t>
            </a:r>
            <a:r>
              <a:rPr sz="1800" dirty="0" err="1"/>
              <a:t>бесплатная</a:t>
            </a:r>
            <a:r>
              <a:rPr sz="1800" dirty="0"/>
              <a:t> </a:t>
            </a:r>
            <a:r>
              <a:rPr sz="1800" dirty="0" err="1"/>
              <a:t>альтернатива</a:t>
            </a:r>
            <a:endParaRPr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817870" y="4602097"/>
            <a:ext cx="5201515" cy="283220"/>
          </a:xfrm>
        </p:spPr>
        <p:txBody>
          <a:bodyPr/>
          <a:lstStyle/>
          <a:p>
            <a:r>
              <a:rPr sz="1600" dirty="0" err="1"/>
              <a:t>Открытое</a:t>
            </a:r>
            <a:r>
              <a:rPr sz="1600" dirty="0"/>
              <a:t> ПО с </a:t>
            </a:r>
            <a:r>
              <a:rPr sz="1600" dirty="0" err="1"/>
              <a:t>поддержкой</a:t>
            </a:r>
            <a:r>
              <a:rPr sz="1600" dirty="0"/>
              <a:t> </a:t>
            </a:r>
            <a:r>
              <a:rPr sz="1600" dirty="0" err="1"/>
              <a:t>основных</a:t>
            </a:r>
            <a:r>
              <a:rPr sz="1600" dirty="0"/>
              <a:t> </a:t>
            </a:r>
            <a:r>
              <a:rPr sz="1600" dirty="0" err="1"/>
              <a:t>форматов</a:t>
            </a:r>
            <a:r>
              <a:rPr sz="1600" dirty="0"/>
              <a:t> и </a:t>
            </a:r>
            <a:r>
              <a:rPr sz="1600" dirty="0" err="1"/>
              <a:t>функций</a:t>
            </a:r>
            <a:r>
              <a:rPr sz="1600" dirty="0"/>
              <a:t> Excel.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98" r="19598"/>
          <a:stretch>
            <a:fillRect/>
          </a:stretch>
        </p:blipFill>
        <p:spPr/>
      </p:pic>
      <p:pic>
        <p:nvPicPr>
          <p:cNvPr id="3" name="Picture Placeholder 2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32" r="73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Создание нового табличного документа: шаги и советы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Определите цель документа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Четко сформулируйте, зачем нужен документ.</a:t>
            </a:r>
          </a:p>
        </p:txBody>
      </p:sp>
      <p:pic>
        <p:nvPicPr>
          <p:cNvPr id="7" name="Picture Placeholder 6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732" r="73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Выберите подходящий шаблон</a:t>
            </a:r>
          </a:p>
        </p:txBody>
      </p:sp>
      <p:pic>
        <p:nvPicPr>
          <p:cNvPr id="9" name="Picture Placeholder 8" descr="image.png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732" r="732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Организуйте данные логично</a:t>
            </a:r>
          </a:p>
        </p:txBody>
      </p:sp>
      <p:pic>
        <p:nvPicPr>
          <p:cNvPr id="11" name="Picture Placeholder 10" descr="image.png"/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rcRect l="732" r="732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t>Проверка и корректировка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t>Используйте готовые шаблоны для ускорения работы.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t>Обязательно проверьте на ошибки и неточности.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t>Структурируйте информацию для удобного доступа.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605660" y="1749363"/>
            <a:ext cx="3443596" cy="304832"/>
          </a:xfrm>
        </p:spPr>
        <p:txBody>
          <a:bodyPr/>
          <a:lstStyle/>
          <a:p>
            <a:r>
              <a:rPr sz="1800" dirty="0" err="1"/>
              <a:t>Функции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расчётов</a:t>
            </a:r>
            <a:r>
              <a:rPr dirty="0"/>
              <a:t> в </a:t>
            </a:r>
            <a:r>
              <a:rPr dirty="0" err="1"/>
              <a:t>таблицах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98268" y="2037735"/>
            <a:ext cx="5119251" cy="368362"/>
          </a:xfrm>
        </p:spPr>
        <p:txBody>
          <a:bodyPr/>
          <a:lstStyle/>
          <a:p>
            <a:r>
              <a:rPr sz="1600" dirty="0" err="1"/>
              <a:t>Функции</a:t>
            </a:r>
            <a:r>
              <a:rPr sz="1600" dirty="0"/>
              <a:t> SUM, AVERAGE, COUNT </a:t>
            </a:r>
            <a:r>
              <a:rPr sz="1600" dirty="0" err="1"/>
              <a:t>упрощают</a:t>
            </a:r>
            <a:r>
              <a:rPr sz="1600" dirty="0"/>
              <a:t> </a:t>
            </a:r>
            <a:r>
              <a:rPr sz="1600" dirty="0" err="1"/>
              <a:t>расчёты</a:t>
            </a:r>
            <a:r>
              <a:rPr sz="1600" dirty="0"/>
              <a:t> и </a:t>
            </a:r>
            <a:r>
              <a:rPr sz="1600" dirty="0" err="1"/>
              <a:t>анализ</a:t>
            </a:r>
            <a:r>
              <a:rPr sz="1600" dirty="0"/>
              <a:t> </a:t>
            </a:r>
            <a:r>
              <a:rPr sz="1600" dirty="0" err="1"/>
              <a:t>данных</a:t>
            </a:r>
            <a:r>
              <a:rPr sz="16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7641" y="391886"/>
            <a:ext cx="5977270" cy="444531"/>
          </a:xfrm>
        </p:spPr>
        <p:txBody>
          <a:bodyPr/>
          <a:lstStyle/>
          <a:p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функции</a:t>
            </a:r>
            <a:r>
              <a:rPr dirty="0"/>
              <a:t> и </a:t>
            </a:r>
            <a:r>
              <a:rPr dirty="0" err="1"/>
              <a:t>формулы</a:t>
            </a:r>
            <a:r>
              <a:rPr dirty="0"/>
              <a:t> в </a:t>
            </a:r>
            <a:r>
              <a:rPr dirty="0" err="1"/>
              <a:t>таблицах</a:t>
            </a:r>
            <a:endParaRPr dirty="0"/>
          </a:p>
        </p:txBody>
      </p:sp>
      <p:pic>
        <p:nvPicPr>
          <p:cNvPr id="5" name="Picture Placeholder 4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98" r="1959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605660" y="2921528"/>
            <a:ext cx="4952356" cy="304832"/>
          </a:xfrm>
        </p:spPr>
        <p:txBody>
          <a:bodyPr/>
          <a:lstStyle/>
          <a:p>
            <a:r>
              <a:rPr sz="1800" dirty="0" err="1"/>
              <a:t>Использование</a:t>
            </a:r>
            <a:r>
              <a:rPr sz="1800" dirty="0"/>
              <a:t> </a:t>
            </a:r>
            <a:r>
              <a:rPr sz="1800" dirty="0" err="1"/>
              <a:t>формул</a:t>
            </a:r>
            <a:r>
              <a:rPr sz="1800" dirty="0"/>
              <a:t> </a:t>
            </a:r>
            <a:r>
              <a:rPr sz="1800" dirty="0" err="1"/>
              <a:t>для</a:t>
            </a:r>
            <a:r>
              <a:rPr sz="1800" dirty="0"/>
              <a:t> </a:t>
            </a:r>
            <a:r>
              <a:rPr sz="1800" dirty="0" err="1"/>
              <a:t>анализа</a:t>
            </a:r>
            <a:endParaRPr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98268" y="3255513"/>
            <a:ext cx="5119251" cy="368362"/>
          </a:xfrm>
        </p:spPr>
        <p:txBody>
          <a:bodyPr/>
          <a:lstStyle/>
          <a:p>
            <a:r>
              <a:rPr sz="1600" dirty="0" err="1"/>
              <a:t>Формулы</a:t>
            </a:r>
            <a:r>
              <a:rPr sz="1600" dirty="0"/>
              <a:t> VLOOKUP и IF </a:t>
            </a:r>
            <a:r>
              <a:rPr sz="1600" dirty="0" err="1"/>
              <a:t>помогают</a:t>
            </a:r>
            <a:r>
              <a:rPr sz="1600" dirty="0"/>
              <a:t> </a:t>
            </a:r>
            <a:r>
              <a:rPr sz="1600" dirty="0" err="1"/>
              <a:t>находить</a:t>
            </a:r>
            <a:r>
              <a:rPr sz="1600" dirty="0"/>
              <a:t> и </a:t>
            </a:r>
            <a:r>
              <a:rPr sz="1600" dirty="0" err="1"/>
              <a:t>анализировать</a:t>
            </a:r>
            <a:r>
              <a:rPr sz="1600" dirty="0"/>
              <a:t> </a:t>
            </a:r>
            <a:r>
              <a:rPr sz="1600" dirty="0" err="1"/>
              <a:t>данные</a:t>
            </a:r>
            <a:r>
              <a:rPr sz="1600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605659" y="4048193"/>
            <a:ext cx="5411859" cy="304832"/>
          </a:xfrm>
        </p:spPr>
        <p:txBody>
          <a:bodyPr/>
          <a:lstStyle/>
          <a:p>
            <a:r>
              <a:rPr sz="1800" dirty="0" err="1"/>
              <a:t>Автоматизация</a:t>
            </a:r>
            <a:r>
              <a:rPr sz="1800" dirty="0"/>
              <a:t> </a:t>
            </a:r>
            <a:r>
              <a:rPr sz="1800" dirty="0" err="1"/>
              <a:t>задач</a:t>
            </a:r>
            <a:r>
              <a:rPr sz="1800" dirty="0"/>
              <a:t> с </a:t>
            </a:r>
            <a:r>
              <a:rPr sz="1800" dirty="0" err="1"/>
              <a:t>помощью</a:t>
            </a:r>
            <a:r>
              <a:rPr sz="1800" dirty="0"/>
              <a:t> </a:t>
            </a:r>
            <a:r>
              <a:rPr sz="1800" dirty="0" err="1"/>
              <a:t>макросов</a:t>
            </a:r>
            <a:endParaRPr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898267" y="4387283"/>
            <a:ext cx="5119251" cy="368362"/>
          </a:xfrm>
        </p:spPr>
        <p:txBody>
          <a:bodyPr/>
          <a:lstStyle/>
          <a:p>
            <a:r>
              <a:rPr sz="1600" dirty="0" err="1"/>
              <a:t>Макросы</a:t>
            </a:r>
            <a:r>
              <a:rPr sz="1600" dirty="0"/>
              <a:t> </a:t>
            </a:r>
            <a:r>
              <a:rPr sz="1600" dirty="0" err="1"/>
              <a:t>позволяют</a:t>
            </a:r>
            <a:r>
              <a:rPr sz="1600" dirty="0"/>
              <a:t> </a:t>
            </a:r>
            <a:r>
              <a:rPr sz="1600" dirty="0" err="1"/>
              <a:t>автоматизировать</a:t>
            </a:r>
            <a:r>
              <a:rPr sz="1600" dirty="0"/>
              <a:t> </a:t>
            </a:r>
            <a:r>
              <a:rPr sz="1600" dirty="0" err="1"/>
              <a:t>повторяющиеся</a:t>
            </a:r>
            <a:r>
              <a:rPr sz="1600" dirty="0"/>
              <a:t> </a:t>
            </a:r>
            <a:r>
              <a:rPr sz="1600" dirty="0" err="1"/>
              <a:t>задачи</a:t>
            </a:r>
            <a:r>
              <a:rPr sz="1600" dirty="0"/>
              <a:t> в </a:t>
            </a:r>
            <a:r>
              <a:rPr sz="1600" dirty="0" err="1"/>
              <a:t>таблицах</a:t>
            </a:r>
            <a:r>
              <a:rPr sz="1600" dirty="0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605660" y="5196304"/>
            <a:ext cx="6013060" cy="304832"/>
          </a:xfrm>
        </p:spPr>
        <p:txBody>
          <a:bodyPr/>
          <a:lstStyle/>
          <a:p>
            <a:r>
              <a:rPr sz="1800" dirty="0" err="1"/>
              <a:t>Создание</a:t>
            </a:r>
            <a:r>
              <a:rPr sz="1800" dirty="0"/>
              <a:t> </a:t>
            </a:r>
            <a:r>
              <a:rPr sz="1800" dirty="0" err="1"/>
              <a:t>диаграмм</a:t>
            </a:r>
            <a:r>
              <a:rPr sz="1800" dirty="0"/>
              <a:t> </a:t>
            </a:r>
            <a:r>
              <a:rPr sz="1800" dirty="0" err="1"/>
              <a:t>для</a:t>
            </a:r>
            <a:r>
              <a:rPr sz="1800" dirty="0"/>
              <a:t> </a:t>
            </a:r>
            <a:r>
              <a:rPr sz="1800" dirty="0" err="1"/>
              <a:t>визуализации</a:t>
            </a:r>
            <a:r>
              <a:rPr sz="1800" dirty="0"/>
              <a:t> </a:t>
            </a:r>
            <a:r>
              <a:rPr sz="1800" dirty="0" err="1"/>
              <a:t>данных</a:t>
            </a:r>
            <a:endParaRPr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898266" y="5557092"/>
            <a:ext cx="5119251" cy="368362"/>
          </a:xfrm>
        </p:spPr>
        <p:txBody>
          <a:bodyPr/>
          <a:lstStyle/>
          <a:p>
            <a:r>
              <a:rPr sz="1600" dirty="0" err="1"/>
              <a:t>Диаграммы</a:t>
            </a:r>
            <a:r>
              <a:rPr sz="1600" dirty="0"/>
              <a:t> </a:t>
            </a:r>
            <a:r>
              <a:rPr sz="1600" dirty="0" err="1"/>
              <a:t>помогают</a:t>
            </a:r>
            <a:r>
              <a:rPr sz="1600" dirty="0"/>
              <a:t> </a:t>
            </a:r>
            <a:r>
              <a:rPr sz="1600" dirty="0" err="1"/>
              <a:t>визуализировать</a:t>
            </a:r>
            <a:r>
              <a:rPr sz="1600" dirty="0"/>
              <a:t> </a:t>
            </a:r>
            <a:r>
              <a:rPr sz="1600" dirty="0" err="1"/>
              <a:t>данные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лучшего</a:t>
            </a:r>
            <a:r>
              <a:rPr sz="1600" dirty="0"/>
              <a:t> </a:t>
            </a:r>
            <a:r>
              <a:rPr sz="1600" dirty="0" err="1"/>
              <a:t>понимания</a:t>
            </a:r>
            <a:r>
              <a:rPr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98" r="1959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Редактирование и форматирование данных в таблицах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z="1600" dirty="0" err="1"/>
              <a:t>Изменение</a:t>
            </a:r>
            <a:r>
              <a:rPr sz="1600" dirty="0"/>
              <a:t> </a:t>
            </a:r>
            <a:r>
              <a:rPr sz="1600" dirty="0" err="1"/>
              <a:t>данных</a:t>
            </a:r>
            <a:r>
              <a:rPr sz="1600" dirty="0"/>
              <a:t> в </a:t>
            </a:r>
            <a:r>
              <a:rPr sz="1600" dirty="0" err="1"/>
              <a:t>ячейках</a:t>
            </a:r>
            <a:endParaRPr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Позволяет обновлять информацию для актуальности.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z="1600" dirty="0" err="1"/>
              <a:t>Форматирование</a:t>
            </a:r>
            <a:r>
              <a:rPr sz="1600" dirty="0"/>
              <a:t> </a:t>
            </a:r>
            <a:r>
              <a:rPr sz="1600" dirty="0" err="1"/>
              <a:t>числовых</a:t>
            </a:r>
            <a:r>
              <a:rPr sz="1600" dirty="0"/>
              <a:t> </a:t>
            </a:r>
            <a:r>
              <a:rPr sz="1600" dirty="0" err="1"/>
              <a:t>данных</a:t>
            </a:r>
            <a:endParaRPr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dirty="0" err="1" smtClean="0"/>
              <a:t>Использу</a:t>
            </a:r>
            <a:r>
              <a:rPr lang="ru-RU" smtClean="0"/>
              <a:t>ет</a:t>
            </a:r>
            <a:r>
              <a:rPr smtClean="0"/>
              <a:t> </a:t>
            </a:r>
            <a:r>
              <a:rPr dirty="0" err="1"/>
              <a:t>стили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улучшения</a:t>
            </a:r>
            <a:r>
              <a:rPr dirty="0"/>
              <a:t> </a:t>
            </a:r>
            <a:r>
              <a:rPr dirty="0" err="1"/>
              <a:t>восприятия</a:t>
            </a:r>
            <a:r>
              <a:rPr dirty="0"/>
              <a:t> </a:t>
            </a:r>
            <a:r>
              <a:rPr dirty="0" err="1"/>
              <a:t>чисел</a:t>
            </a:r>
            <a:r>
              <a:rPr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sz="1600" dirty="0" err="1"/>
              <a:t>Настройка</a:t>
            </a:r>
            <a:r>
              <a:rPr sz="1600" dirty="0"/>
              <a:t> </a:t>
            </a:r>
            <a:r>
              <a:rPr sz="1600" dirty="0" err="1"/>
              <a:t>стилей</a:t>
            </a:r>
            <a:r>
              <a:rPr sz="1600" dirty="0"/>
              <a:t> </a:t>
            </a:r>
            <a:r>
              <a:rPr sz="1600" dirty="0" err="1"/>
              <a:t>таблицы</a:t>
            </a:r>
            <a:endParaRPr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t>Создает единый стиль для всех элементов таблицы.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98" r="19598"/>
          <a:stretch>
            <a:fillRect/>
          </a:stretch>
        </p:blipFill>
        <p:spPr/>
      </p:pic>
      <p:pic>
        <p:nvPicPr>
          <p:cNvPr id="3" name="Picture Placeholder 2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32" r="73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Использование графиков и диаграмм для визуализации данных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sz="1600" dirty="0" err="1"/>
              <a:t>Улучшение</a:t>
            </a:r>
            <a:r>
              <a:rPr sz="1600" dirty="0"/>
              <a:t> </a:t>
            </a:r>
            <a:r>
              <a:rPr sz="1600" dirty="0" err="1"/>
              <a:t>понимания</a:t>
            </a:r>
            <a:r>
              <a:rPr sz="1600" dirty="0"/>
              <a:t> </a:t>
            </a:r>
            <a:r>
              <a:rPr sz="1600" dirty="0" err="1"/>
              <a:t>данных</a:t>
            </a:r>
            <a:endParaRPr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Графики помогают быстро понять суть и выявить тренды.</a:t>
            </a:r>
          </a:p>
        </p:txBody>
      </p:sp>
      <p:pic>
        <p:nvPicPr>
          <p:cNvPr id="7" name="Picture Placeholder 6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732" r="73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sz="1600" dirty="0" err="1" smtClean="0"/>
              <a:t>Сравнение</a:t>
            </a:r>
            <a:r>
              <a:rPr sz="1600" dirty="0" smtClean="0"/>
              <a:t> и </a:t>
            </a:r>
            <a:r>
              <a:rPr sz="1600" dirty="0" err="1" smtClean="0"/>
              <a:t>анализ</a:t>
            </a:r>
            <a:endParaRPr sz="1600" dirty="0"/>
          </a:p>
        </p:txBody>
      </p:sp>
      <p:pic>
        <p:nvPicPr>
          <p:cNvPr id="9" name="Picture Placeholder 8" descr="image.png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732" r="732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560582" y="5150782"/>
            <a:ext cx="3154680" cy="304832"/>
          </a:xfrm>
        </p:spPr>
        <p:txBody>
          <a:bodyPr/>
          <a:lstStyle/>
          <a:p>
            <a:r>
              <a:rPr sz="1600" dirty="0" err="1"/>
              <a:t>Эффективное</a:t>
            </a:r>
            <a:r>
              <a:rPr sz="1600" dirty="0"/>
              <a:t> </a:t>
            </a:r>
            <a:r>
              <a:rPr sz="1600" dirty="0" err="1"/>
              <a:t>представление</a:t>
            </a:r>
            <a:endParaRPr sz="1600" dirty="0"/>
          </a:p>
        </p:txBody>
      </p:sp>
      <p:pic>
        <p:nvPicPr>
          <p:cNvPr id="11" name="Picture Placeholder 10" descr="image.png"/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rcRect l="732" r="732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sz="1600" dirty="0" err="1"/>
              <a:t>Обнаружение</a:t>
            </a:r>
            <a:r>
              <a:rPr sz="1600" dirty="0"/>
              <a:t> </a:t>
            </a:r>
            <a:r>
              <a:rPr sz="1600" dirty="0" err="1"/>
              <a:t>аномалий</a:t>
            </a:r>
            <a:endParaRPr sz="1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t>Диаграммы облегчают сравнение разных наборов данных.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t>Графики помогают быстро заметить аномалии в данных.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t>Визуализация делает представление данных более наглядным.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8144" b="3814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Работа с большими данными и фильтрация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583" y="4065492"/>
            <a:ext cx="2740306" cy="304832"/>
          </a:xfrm>
        </p:spPr>
        <p:txBody>
          <a:bodyPr/>
          <a:lstStyle/>
          <a:p>
            <a:r>
              <a:rPr sz="1800" dirty="0" err="1"/>
              <a:t>Значимость</a:t>
            </a:r>
            <a:r>
              <a:rPr sz="1800" dirty="0"/>
              <a:t> </a:t>
            </a:r>
            <a:r>
              <a:rPr sz="1800" dirty="0" err="1"/>
              <a:t>больших</a:t>
            </a:r>
            <a:r>
              <a:rPr sz="1800" dirty="0"/>
              <a:t> </a:t>
            </a:r>
            <a:r>
              <a:rPr sz="1800" dirty="0" err="1"/>
              <a:t>данных</a:t>
            </a:r>
            <a:endParaRPr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47574" y="4737544"/>
            <a:ext cx="2740306" cy="1282732"/>
          </a:xfrm>
        </p:spPr>
        <p:txBody>
          <a:bodyPr/>
          <a:lstStyle/>
          <a:p>
            <a:r>
              <a:rPr lang="ru-RU" sz="1600" dirty="0" smtClean="0"/>
              <a:t>   </a:t>
            </a:r>
            <a:r>
              <a:rPr sz="1600" dirty="0" err="1" smtClean="0"/>
              <a:t>Большие</a:t>
            </a:r>
            <a:r>
              <a:rPr sz="1600" dirty="0" smtClean="0"/>
              <a:t> </a:t>
            </a:r>
            <a:r>
              <a:rPr sz="1600" dirty="0" err="1"/>
              <a:t>данные</a:t>
            </a:r>
            <a:r>
              <a:rPr sz="1600" dirty="0"/>
              <a:t> </a:t>
            </a:r>
            <a:r>
              <a:rPr sz="1600" dirty="0" err="1"/>
              <a:t>позволяют</a:t>
            </a:r>
            <a:r>
              <a:rPr sz="1600" dirty="0"/>
              <a:t> </a:t>
            </a:r>
            <a:r>
              <a:rPr sz="1600" dirty="0" err="1"/>
              <a:t>выявлять</a:t>
            </a:r>
            <a:r>
              <a:rPr sz="1600" dirty="0"/>
              <a:t> </a:t>
            </a:r>
            <a:r>
              <a:rPr sz="1600" dirty="0" err="1"/>
              <a:t>скрытые</a:t>
            </a:r>
            <a:r>
              <a:rPr sz="1600" dirty="0"/>
              <a:t> </a:t>
            </a:r>
            <a:r>
              <a:rPr sz="1600" dirty="0" err="1"/>
              <a:t>закономерности</a:t>
            </a:r>
            <a:r>
              <a:rPr sz="1600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572870" y="4065492"/>
            <a:ext cx="2740306" cy="304832"/>
          </a:xfrm>
        </p:spPr>
        <p:txBody>
          <a:bodyPr/>
          <a:lstStyle/>
          <a:p>
            <a:r>
              <a:rPr sz="1800" dirty="0" err="1"/>
              <a:t>Инструменты</a:t>
            </a:r>
            <a:r>
              <a:rPr sz="1800" dirty="0"/>
              <a:t> </a:t>
            </a:r>
            <a:r>
              <a:rPr sz="1800" dirty="0" err="1"/>
              <a:t>работы</a:t>
            </a:r>
            <a:r>
              <a:rPr sz="1800" dirty="0"/>
              <a:t> с </a:t>
            </a:r>
            <a:r>
              <a:rPr sz="1800" dirty="0" err="1"/>
              <a:t>данными</a:t>
            </a:r>
            <a:endParaRPr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572870" y="4737544"/>
            <a:ext cx="2740306" cy="1282732"/>
          </a:xfrm>
        </p:spPr>
        <p:txBody>
          <a:bodyPr/>
          <a:lstStyle/>
          <a:p>
            <a:r>
              <a:rPr lang="ru-RU" sz="1600" dirty="0" smtClean="0"/>
              <a:t>   </a:t>
            </a:r>
            <a:r>
              <a:rPr sz="1600" dirty="0" err="1" smtClean="0"/>
              <a:t>Современные</a:t>
            </a:r>
            <a:r>
              <a:rPr sz="1600" dirty="0" smtClean="0"/>
              <a:t> </a:t>
            </a:r>
            <a:r>
              <a:rPr sz="1600" dirty="0" err="1"/>
              <a:t>инструменты</a:t>
            </a:r>
            <a:r>
              <a:rPr sz="1600" dirty="0"/>
              <a:t> </a:t>
            </a:r>
            <a:r>
              <a:rPr sz="1600" dirty="0" err="1"/>
              <a:t>упрощают</a:t>
            </a:r>
            <a:r>
              <a:rPr sz="1600" dirty="0"/>
              <a:t> </a:t>
            </a:r>
            <a:r>
              <a:rPr sz="1600" dirty="0" err="1"/>
              <a:t>обработку</a:t>
            </a:r>
            <a:r>
              <a:rPr sz="1600" dirty="0"/>
              <a:t> и </a:t>
            </a:r>
            <a:r>
              <a:rPr sz="1600" dirty="0" err="1"/>
              <a:t>анализ</a:t>
            </a:r>
            <a:r>
              <a:rPr sz="1600" dirty="0"/>
              <a:t> </a:t>
            </a:r>
            <a:r>
              <a:rPr sz="1600" dirty="0" err="1"/>
              <a:t>больших</a:t>
            </a:r>
            <a:r>
              <a:rPr sz="1600" dirty="0"/>
              <a:t> </a:t>
            </a:r>
            <a:r>
              <a:rPr sz="1600" dirty="0" err="1"/>
              <a:t>данных</a:t>
            </a:r>
            <a:r>
              <a:rPr sz="1600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97891" y="4065492"/>
            <a:ext cx="2740306" cy="304832"/>
          </a:xfrm>
        </p:spPr>
        <p:txBody>
          <a:bodyPr/>
          <a:lstStyle/>
          <a:p>
            <a:r>
              <a:rPr sz="1800" dirty="0" err="1"/>
              <a:t>Фильтрация</a:t>
            </a:r>
            <a:r>
              <a:rPr sz="1800" dirty="0"/>
              <a:t> </a:t>
            </a:r>
            <a:r>
              <a:rPr sz="1800" dirty="0" err="1"/>
              <a:t>данных</a:t>
            </a:r>
            <a:r>
              <a:rPr sz="1800" dirty="0"/>
              <a:t> </a:t>
            </a:r>
            <a:r>
              <a:rPr sz="1800" dirty="0" err="1"/>
              <a:t>для</a:t>
            </a:r>
            <a:r>
              <a:rPr sz="1800" dirty="0"/>
              <a:t> </a:t>
            </a:r>
            <a:r>
              <a:rPr sz="1800" dirty="0" err="1"/>
              <a:t>анализа</a:t>
            </a:r>
            <a:endParaRPr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97891" y="4737544"/>
            <a:ext cx="2740306" cy="1282732"/>
          </a:xfrm>
        </p:spPr>
        <p:txBody>
          <a:bodyPr/>
          <a:lstStyle/>
          <a:p>
            <a:r>
              <a:rPr lang="ru-RU" sz="1600" dirty="0" smtClean="0"/>
              <a:t>   </a:t>
            </a:r>
            <a:r>
              <a:rPr sz="1600" dirty="0" err="1" smtClean="0"/>
              <a:t>Эффективная</a:t>
            </a:r>
            <a:r>
              <a:rPr sz="1600" dirty="0" smtClean="0"/>
              <a:t> </a:t>
            </a:r>
            <a:r>
              <a:rPr sz="1600" dirty="0" err="1"/>
              <a:t>фильтрация</a:t>
            </a:r>
            <a:r>
              <a:rPr sz="1600" dirty="0"/>
              <a:t> </a:t>
            </a:r>
            <a:r>
              <a:rPr sz="1600" dirty="0" err="1"/>
              <a:t>улучшает</a:t>
            </a:r>
            <a:r>
              <a:rPr sz="1600" dirty="0"/>
              <a:t> </a:t>
            </a:r>
            <a:r>
              <a:rPr sz="1600" dirty="0" err="1"/>
              <a:t>качество</a:t>
            </a:r>
            <a:r>
              <a:rPr sz="1600" dirty="0"/>
              <a:t> </a:t>
            </a:r>
            <a:r>
              <a:rPr sz="1600" dirty="0" err="1"/>
              <a:t>аналитических</a:t>
            </a:r>
            <a:r>
              <a:rPr sz="1600" dirty="0"/>
              <a:t> </a:t>
            </a:r>
            <a:r>
              <a:rPr sz="1600" dirty="0" err="1"/>
              <a:t>выводов</a:t>
            </a:r>
            <a:r>
              <a:rPr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sz="1600" dirty="0" err="1"/>
              <a:t>Преимущества</a:t>
            </a:r>
            <a:r>
              <a:rPr sz="1600" dirty="0"/>
              <a:t> </a:t>
            </a:r>
            <a:r>
              <a:rPr sz="1600" dirty="0" err="1"/>
              <a:t>совместной</a:t>
            </a:r>
            <a:r>
              <a:rPr sz="1600" dirty="0"/>
              <a:t> </a:t>
            </a:r>
            <a:r>
              <a:rPr sz="1600" dirty="0" err="1"/>
              <a:t>работы</a:t>
            </a:r>
            <a:endParaRPr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Обеспечивает синхронность и эффективность командных усилий.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Совместная работа и обмен табличными документами</a:t>
            </a:r>
          </a:p>
        </p:txBody>
      </p:sp>
      <p:pic>
        <p:nvPicPr>
          <p:cNvPr id="5" name="Picture Placeholder 4" descr="image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98" r="1959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sz="1600" dirty="0" err="1"/>
              <a:t>Инструменты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обмена</a:t>
            </a:r>
            <a:r>
              <a:rPr sz="1600" dirty="0"/>
              <a:t> </a:t>
            </a:r>
            <a:r>
              <a:rPr sz="1600" dirty="0" err="1"/>
              <a:t>документами</a:t>
            </a:r>
            <a:endParaRPr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Используйте онлайн-платформы для легкого доступа к файлам.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sz="1600" dirty="0" err="1"/>
              <a:t>Обмен</a:t>
            </a:r>
            <a:r>
              <a:rPr sz="1600" dirty="0"/>
              <a:t> </a:t>
            </a:r>
            <a:r>
              <a:rPr sz="1600" dirty="0" err="1"/>
              <a:t>данными</a:t>
            </a:r>
            <a:r>
              <a:rPr sz="1600" dirty="0"/>
              <a:t> в </a:t>
            </a:r>
            <a:r>
              <a:rPr sz="1600" dirty="0" err="1"/>
              <a:t>реальном</a:t>
            </a:r>
            <a:r>
              <a:rPr sz="1600" dirty="0"/>
              <a:t> </a:t>
            </a:r>
            <a:r>
              <a:rPr sz="1600" dirty="0" err="1"/>
              <a:t>времени</a:t>
            </a:r>
            <a:endParaRPr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Позволяет мгновенно вносить изменения и делиться информацией.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sz="1600" dirty="0" err="1"/>
              <a:t>Управление</a:t>
            </a:r>
            <a:r>
              <a:rPr sz="1600" dirty="0"/>
              <a:t> </a:t>
            </a:r>
            <a:r>
              <a:rPr sz="1600" dirty="0" err="1"/>
              <a:t>правами</a:t>
            </a:r>
            <a:r>
              <a:rPr sz="1600" dirty="0"/>
              <a:t> </a:t>
            </a:r>
            <a:r>
              <a:rPr sz="1600" dirty="0" err="1"/>
              <a:t>доступа</a:t>
            </a:r>
            <a:endParaRPr sz="1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t>Контролируйте, кто может редактировать и просматривать документы.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19883</TotalTime>
  <Words>462</Words>
  <Application>Microsoft Office PowerPoint</Application>
  <PresentationFormat>Широкоэкранный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Blackadder ITC</vt:lpstr>
      <vt:lpstr>Brush Script MT</vt:lpstr>
      <vt:lpstr>Calibri</vt:lpstr>
      <vt:lpstr>Iner</vt:lpstr>
      <vt:lpstr>Inter</vt:lpstr>
      <vt:lpstr>Тема Office</vt:lpstr>
      <vt:lpstr>Создание и редактирование табличных документов</vt:lpstr>
      <vt:lpstr>Значение табличных документов в информатике</vt:lpstr>
      <vt:lpstr>Основные программы для работы с таблицами</vt:lpstr>
      <vt:lpstr>Создание нового табличного документа: шаги и советы</vt:lpstr>
      <vt:lpstr>Основные функции и формулы в таблицах</vt:lpstr>
      <vt:lpstr>Редактирование и форматирование данных в таблицах</vt:lpstr>
      <vt:lpstr>Использование графиков и диаграмм для визуализации данных</vt:lpstr>
      <vt:lpstr>Работа с большими данными и фильтрация</vt:lpstr>
      <vt:lpstr>Совместная работа и обмен табличными документами</vt:lpstr>
      <vt:lpstr>Типичные ошибки и их предотвращение в работе с таблицами</vt:lpstr>
      <vt:lpstr>Заключение: важность навыков работы с таблицами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Госпожа Староста</dc:creator>
  <cp:lastModifiedBy>Пользователь Windows</cp:lastModifiedBy>
  <cp:revision>36</cp:revision>
  <dcterms:created xsi:type="dcterms:W3CDTF">2025-04-10T12:39:56Z</dcterms:created>
  <dcterms:modified xsi:type="dcterms:W3CDTF">2025-09-16T09:46:43Z</dcterms:modified>
</cp:coreProperties>
</file>